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4.xml" ContentType="application/vnd.openxmlformats-officedocument.presentationml.slideMaster+xml"/>
  <Override PartName="/ppt/slideMasters/slideMaster15.xml" ContentType="application/vnd.openxmlformats-officedocument.presentationml.slideMaster+xml"/>
  <Override PartName="/ppt/slideMasters/slideMaster3.xml" ContentType="application/vnd.openxmlformats-officedocument.presentationml.slideMaster+xml"/>
  <Override PartName="/ppt/slideMasters/_rels/slideMaster4.xml.rels" ContentType="application/vnd.openxmlformats-package.relationships+xml"/>
  <Override PartName="/ppt/slideMasters/_rels/slideMaster15.xml.rels" ContentType="application/vnd.openxmlformats-package.relationships+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1.xml.rels" ContentType="application/vnd.openxmlformats-package.relationships+xml"/>
  <Override PartName="/ppt/slideMasters/_rels/slideMaster10.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1.xml.rels" ContentType="application/vnd.openxmlformats-package.relationships+xml"/>
  <Override PartName="/ppt/slideMasters/_rels/slideMaster19.xml.rels" ContentType="application/vnd.openxmlformats-package.relationships+xml"/>
  <Override PartName="/ppt/slideMasters/_rels/slideMaster7.xml.rels" ContentType="application/vnd.openxmlformats-package.relationships+xml"/>
  <Override PartName="/ppt/slideMasters/_rels/slideMaster20.xml.rels" ContentType="application/vnd.openxmlformats-package.relationships+xml"/>
  <Override PartName="/ppt/slideMasters/_rels/slideMaster18.xml.rels" ContentType="application/vnd.openxmlformats-package.relationships+xml"/>
  <Override PartName="/ppt/slideMasters/_rels/slideMaster6.xml.rels" ContentType="application/vnd.openxmlformats-package.relationships+xml"/>
  <Override PartName="/ppt/slideMasters/_rels/slideMaster17.xml.rels" ContentType="application/vnd.openxmlformats-package.relationships+xml"/>
  <Override PartName="/ppt/slideMasters/_rels/slideMaster5.xml.rels" ContentType="application/vnd.openxmlformats-package.relationships+xml"/>
  <Override PartName="/ppt/slideMasters/_rels/slideMaster16.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1.xml.rels" ContentType="application/vnd.openxmlformats-package.relationships+xml"/>
  <Override PartName="/ppt/slideLayouts/_rels/slideLayout1.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18.xml.rels" ContentType="application/vnd.openxmlformats-package.relationships+xml"/>
  <Override PartName="/ppt/slideLayouts/slideLayout3.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_rels/presentation.xml.rels" ContentType="application/vnd.openxmlformats-package.relationships+xml"/>
  <Override PartName="/ppt/media/image56.png" ContentType="image/png"/>
  <Override PartName="/ppt/media/image54.png" ContentType="image/png"/>
  <Override PartName="/ppt/media/image52.png" ContentType="image/png"/>
  <Override PartName="/ppt/media/image51.png" ContentType="image/png"/>
  <Override PartName="/ppt/media/image50.svg" ContentType="image/svg"/>
  <Override PartName="/ppt/media/image48.svg" ContentType="image/svg"/>
  <Override PartName="/ppt/media/image46.svg" ContentType="image/svg"/>
  <Override PartName="/ppt/media/image57.png" ContentType="image/png"/>
  <Override PartName="/ppt/media/image44.svg" ContentType="image/svg"/>
  <Override PartName="/ppt/media/image55.png" ContentType="image/png"/>
  <Override PartName="/ppt/media/image42.svg" ContentType="image/svg"/>
  <Override PartName="/ppt/media/image41.png" ContentType="image/png"/>
  <Override PartName="/ppt/media/image53.png" ContentType="image/png"/>
  <Override PartName="/ppt/media/image40.svg" ContentType="image/svg"/>
  <Override PartName="/ppt/media/image38.svg" ContentType="image/svg"/>
  <Override PartName="/ppt/media/image28.svg" ContentType="image/svg"/>
  <Override PartName="/ppt/media/image1.png" ContentType="image/png"/>
  <Override PartName="/ppt/media/image20.svg" ContentType="image/svg"/>
  <Override PartName="/ppt/media/image33.png" ContentType="image/png"/>
  <Override PartName="/ppt/media/image19.png" ContentType="image/png"/>
  <Override PartName="/ppt/media/image65.svg" ContentType="image/svg"/>
  <Override PartName="/ppt/media/image21.png" ContentType="image/png"/>
  <Override PartName="/ppt/media/image58.png" ContentType="image/png"/>
  <Override PartName="/ppt/media/image30.svg" ContentType="image/svg"/>
  <Override PartName="/ppt/media/image43.png" ContentType="image/png"/>
  <Override PartName="/ppt/media/image14.svg" ContentType="image/svg"/>
  <Override PartName="/ppt/media/image27.png" ContentType="image/png"/>
  <Override PartName="/ppt/media/image74.svg" ContentType="image/svg"/>
  <Override PartName="/ppt/media/image12.svg" ContentType="image/svg"/>
  <Override PartName="/ppt/media/image25.png" ContentType="image/png"/>
  <Override PartName="/ppt/media/image73.png" ContentType="image/png"/>
  <Override PartName="/ppt/media/image72.png" ContentType="image/png"/>
  <Override PartName="/ppt/media/image67.svg" ContentType="image/svg"/>
  <Override PartName="/ppt/media/image23.png" ContentType="image/png"/>
  <Override PartName="/ppt/media/image10.svg" ContentType="image/svg"/>
  <Override PartName="/ppt/media/image60.png" ContentType="image/png"/>
  <Override PartName="/ppt/media/image9.png" ContentType="image/png"/>
  <Override PartName="/ppt/media/image18.png" ContentType="image/png"/>
  <Override PartName="/ppt/media/image71.png" ContentType="image/png"/>
  <Override PartName="/ppt/media/image29.png" ContentType="image/png"/>
  <Override PartName="/ppt/media/image69.png" ContentType="image/png"/>
  <Override PartName="/ppt/media/image70.png" ContentType="image/png"/>
  <Override PartName="/ppt/media/image68.png" ContentType="image/png"/>
  <Override PartName="/ppt/media/image31.png" ContentType="image/png"/>
  <Override PartName="/ppt/media/image66.png" ContentType="image/png"/>
  <Override PartName="/ppt/media/image63.svg" ContentType="image/svg"/>
  <Override PartName="/ppt/media/image64.png" ContentType="image/png"/>
  <Override PartName="/ppt/media/image61.svg" ContentType="image/svg"/>
  <Override PartName="/ppt/media/image62.png" ContentType="image/png"/>
  <Override PartName="/ppt/media/image17.png" ContentType="image/png"/>
  <Override PartName="/ppt/media/image3.png" ContentType="image/png"/>
  <Override PartName="/ppt/media/image22.svg" ContentType="image/svg"/>
  <Override PartName="/ppt/media/image35.png" ContentType="image/png"/>
  <Override PartName="/ppt/media/image5.png" ContentType="image/png"/>
  <Override PartName="/ppt/media/image24.svg" ContentType="image/svg"/>
  <Override PartName="/ppt/media/image37.png" ContentType="image/png"/>
  <Override PartName="/ppt/media/image26.svg" ContentType="image/svg"/>
  <Override PartName="/ppt/media/image39.png" ContentType="image/png"/>
  <Override PartName="/ppt/media/image59.svg" ContentType="image/svg"/>
  <Override PartName="/ppt/media/image15.png" ContentType="image/png"/>
  <Override PartName="/ppt/media/image6.png" ContentType="image/png"/>
  <Override PartName="/ppt/media/image7.png" ContentType="image/png"/>
  <Override PartName="/ppt/media/image16.png" ContentType="image/png"/>
  <Override PartName="/ppt/media/image8.svg" ContentType="image/svg"/>
  <Override PartName="/ppt/media/image2.png" ContentType="image/png"/>
  <Override PartName="/ppt/media/image11.png" ContentType="image/png"/>
  <Override PartName="/ppt/media/image4.png" ContentType="image/png"/>
  <Override PartName="/ppt/media/image13.png" ContentType="image/png"/>
  <Override PartName="/ppt/media/image32.svg" ContentType="image/svg"/>
  <Override PartName="/ppt/media/image45.png" ContentType="image/png"/>
  <Override PartName="/ppt/media/image34.svg" ContentType="image/svg"/>
  <Override PartName="/ppt/media/image47.png" ContentType="image/png"/>
  <Override PartName="/ppt/media/image36.svg" ContentType="image/svg"/>
  <Override PartName="/ppt/media/image49.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5.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Override PartName="/ppt/notesSlides/_rels/notesSlide5.xml.rels" ContentType="application/vnd.openxmlformats-package.relationships+xml"/>
  <Override PartName="/ppt/notesSlides/_rels/notesSlide18.xml.rels" ContentType="application/vnd.openxmlformats-package.relationships+xml"/>
  <Override PartName="/ppt/notesSlides/_rels/notesSlide20.xml.rels" ContentType="application/vnd.openxmlformats-package.relationships+xml"/>
  <Override PartName="/ppt/notesSlides/_rels/notesSlide4.xml.rels" ContentType="application/vnd.openxmlformats-package.relationships+xml"/>
  <Override PartName="/ppt/notesSlides/_rels/notesSlide17.xml.rels" ContentType="application/vnd.openxmlformats-package.relationships+xml"/>
  <Override PartName="/ppt/notesSlides/_rels/notesSlide3.xml.rels" ContentType="application/vnd.openxmlformats-package.relationships+xml"/>
  <Override PartName="/ppt/notesSlides/_rels/notesSlide16.xml.rels" ContentType="application/vnd.openxmlformats-package.relationships+xml"/>
  <Override PartName="/ppt/notesSlides/_rels/notesSlide13.xml.rels" ContentType="application/vnd.openxmlformats-package.relationships+xml"/>
  <Override PartName="/ppt/notesSlides/_rels/notesSlide12.xml.rels" ContentType="application/vnd.openxmlformats-package.relationships+xml"/>
  <Override PartName="/ppt/notesSlides/_rels/notesSlide11.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15.xml.rels" ContentType="application/vnd.openxmlformats-package.relationships+xml"/>
  <Override PartName="/ppt/notesSlides/_rels/notesSlide2.xml.rels" ContentType="application/vnd.openxmlformats-package.relationships+xml"/>
  <Override PartName="/ppt/notesSlides/_rels/notesSlide6.xml.rels" ContentType="application/vnd.openxmlformats-package.relationships+xml"/>
  <Override PartName="/ppt/notesSlides/_rels/notesSlide21.xml.rels" ContentType="application/vnd.openxmlformats-package.relationships+xml"/>
  <Override PartName="/ppt/notesSlides/_rels/notesSlide19.xml.rels" ContentType="application/vnd.openxmlformats-package.relationships+xml"/>
  <Override PartName="/ppt/notesSlides/_rels/notesSlide14.xml.rels" ContentType="application/vnd.openxmlformats-package.relationships+xml"/>
  <Override PartName="/ppt/notesSlides/_rels/notesSlide1.xml.rels" ContentType="application/vnd.openxmlformats-package.relationships+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4.xml" ContentType="application/vnd.openxmlformats-officedocument.presentationml.notes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notesSlides/notesSlide3.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16.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Lst>
  <p:notesMasterIdLst>
    <p:notesMasterId r:id="rId23"/>
  </p:notesMasterIdLst>
  <p:sldIdLst>
    <p:sldId id="256" r:id="rId24"/>
    <p:sldId id="257" r:id="rId25"/>
    <p:sldId id="258" r:id="rId26"/>
    <p:sldId id="259" r:id="rId27"/>
    <p:sldId id="260" r:id="rId28"/>
    <p:sldId id="261" r:id="rId29"/>
    <p:sldId id="262" r:id="rId30"/>
    <p:sldId id="263" r:id="rId31"/>
    <p:sldId id="264" r:id="rId32"/>
    <p:sldId id="265" r:id="rId33"/>
    <p:sldId id="266" r:id="rId34"/>
    <p:sldId id="267" r:id="rId35"/>
    <p:sldId id="268" r:id="rId36"/>
    <p:sldId id="269" r:id="rId37"/>
    <p:sldId id="270" r:id="rId38"/>
    <p:sldId id="271" r:id="rId39"/>
    <p:sldId id="272" r:id="rId40"/>
    <p:sldId id="273" r:id="rId41"/>
    <p:sldId id="274" r:id="rId42"/>
    <p:sldId id="275" r:id="rId43"/>
    <p:sldId id="276" r:id="rId44"/>
  </p:sldIdLst>
  <p:sldSz cx="9144000" cy="5143500"/>
  <p:notesSz cx="51435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notesMaster" Target="notesMasters/notesMaster1.xml"/><Relationship Id="rId24" Type="http://schemas.openxmlformats.org/officeDocument/2006/relationships/slide" Target="slides/slide1.xml"/><Relationship Id="rId25" Type="http://schemas.openxmlformats.org/officeDocument/2006/relationships/slide" Target="slides/slide2.xml"/><Relationship Id="rId26" Type="http://schemas.openxmlformats.org/officeDocument/2006/relationships/slide" Target="slides/slide3.xml"/><Relationship Id="rId27" Type="http://schemas.openxmlformats.org/officeDocument/2006/relationships/slide" Target="slides/slide4.xml"/><Relationship Id="rId28" Type="http://schemas.openxmlformats.org/officeDocument/2006/relationships/slide" Target="slides/slide5.xml"/><Relationship Id="rId29" Type="http://schemas.openxmlformats.org/officeDocument/2006/relationships/slide" Target="slides/slide6.xml"/><Relationship Id="rId30" Type="http://schemas.openxmlformats.org/officeDocument/2006/relationships/slide" Target="slides/slide7.xml"/><Relationship Id="rId31" Type="http://schemas.openxmlformats.org/officeDocument/2006/relationships/slide" Target="slides/slide8.xml"/><Relationship Id="rId32" Type="http://schemas.openxmlformats.org/officeDocument/2006/relationships/slide" Target="slides/slide9.xml"/><Relationship Id="rId33" Type="http://schemas.openxmlformats.org/officeDocument/2006/relationships/slide" Target="slides/slide10.xml"/><Relationship Id="rId34" Type="http://schemas.openxmlformats.org/officeDocument/2006/relationships/slide" Target="slides/slide11.xml"/><Relationship Id="rId35" Type="http://schemas.openxmlformats.org/officeDocument/2006/relationships/slide" Target="slides/slide12.xml"/><Relationship Id="rId36" Type="http://schemas.openxmlformats.org/officeDocument/2006/relationships/slide" Target="slides/slide13.xml"/><Relationship Id="rId37" Type="http://schemas.openxmlformats.org/officeDocument/2006/relationships/slide" Target="slides/slide14.xml"/><Relationship Id="rId38" Type="http://schemas.openxmlformats.org/officeDocument/2006/relationships/slide" Target="slides/slide15.xml"/><Relationship Id="rId39" Type="http://schemas.openxmlformats.org/officeDocument/2006/relationships/slide" Target="slides/slide16.xml"/><Relationship Id="rId40" Type="http://schemas.openxmlformats.org/officeDocument/2006/relationships/slide" Target="slides/slide17.xml"/><Relationship Id="rId41" Type="http://schemas.openxmlformats.org/officeDocument/2006/relationships/slide" Target="slides/slide18.xml"/><Relationship Id="rId42" Type="http://schemas.openxmlformats.org/officeDocument/2006/relationships/slide" Target="slides/slide19.xml"/><Relationship Id="rId43" Type="http://schemas.openxmlformats.org/officeDocument/2006/relationships/slide" Target="slides/slide20.xml"/><Relationship Id="rId44" Type="http://schemas.openxmlformats.org/officeDocument/2006/relationships/slide" Target="slides/slide21.xml"/><Relationship Id="rId4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US" sz="4400" spc="-1" strike="noStrike">
                <a:solidFill>
                  <a:srgbClr val="000000"/>
                </a:solidFill>
                <a:latin typeface="Arial"/>
              </a:rPr>
              <a:t>Click to move the slide</a:t>
            </a:r>
            <a:endParaRPr b="0" lang="en-US" sz="4400" spc="-1" strike="noStrike">
              <a:solidFill>
                <a:srgbClr val="000000"/>
              </a:solidFill>
              <a:latin typeface="Arial"/>
            </a:endParaRPr>
          </a:p>
        </p:txBody>
      </p:sp>
      <p:sp>
        <p:nvSpPr>
          <p:cNvPr id="10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102"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103"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104"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05"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34C814CE-F50C-4164-B188-1220479CBCAB}"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2" name="PlaceHolder 1"/>
          <p:cNvSpPr>
            <a:spLocks noGrp="1"/>
          </p:cNvSpPr>
          <p:nvPr>
            <p:ph type="sldImg"/>
          </p:nvPr>
        </p:nvSpPr>
        <p:spPr>
          <a:xfrm>
            <a:off x="685800" y="1143000"/>
            <a:ext cx="5485320" cy="3085200"/>
          </a:xfrm>
          <a:prstGeom prst="rect">
            <a:avLst/>
          </a:prstGeom>
          <a:ln w="0">
            <a:noFill/>
          </a:ln>
        </p:spPr>
      </p:sp>
      <p:sp>
        <p:nvSpPr>
          <p:cNvPr id="633"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34" name="PlaceHolder 3"/>
          <p:cNvSpPr>
            <a:spLocks noGrp="1"/>
          </p:cNvSpPr>
          <p:nvPr>
            <p:ph type="sldNum" idx="4"/>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71AA71B6-D930-41C9-B5C7-226399C27248}"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5" name="PlaceHolder 1"/>
          <p:cNvSpPr>
            <a:spLocks noGrp="1"/>
          </p:cNvSpPr>
          <p:nvPr>
            <p:ph type="sldImg"/>
          </p:nvPr>
        </p:nvSpPr>
        <p:spPr>
          <a:xfrm>
            <a:off x="685800" y="1143000"/>
            <a:ext cx="5485320" cy="3085200"/>
          </a:xfrm>
          <a:prstGeom prst="rect">
            <a:avLst/>
          </a:prstGeom>
          <a:ln w="0">
            <a:noFill/>
          </a:ln>
        </p:spPr>
      </p:sp>
      <p:sp>
        <p:nvSpPr>
          <p:cNvPr id="636"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37" name="PlaceHolder 3"/>
          <p:cNvSpPr>
            <a:spLocks noGrp="1"/>
          </p:cNvSpPr>
          <p:nvPr>
            <p:ph type="sldNum" idx="5"/>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9CF1790D-1366-4FC3-B97B-CF47920E007D}"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8" name="PlaceHolder 1"/>
          <p:cNvSpPr>
            <a:spLocks noGrp="1"/>
          </p:cNvSpPr>
          <p:nvPr>
            <p:ph type="sldImg"/>
          </p:nvPr>
        </p:nvSpPr>
        <p:spPr>
          <a:xfrm>
            <a:off x="685800" y="1143000"/>
            <a:ext cx="5485320" cy="3085200"/>
          </a:xfrm>
          <a:prstGeom prst="rect">
            <a:avLst/>
          </a:prstGeom>
          <a:ln w="0">
            <a:noFill/>
          </a:ln>
        </p:spPr>
      </p:sp>
      <p:sp>
        <p:nvSpPr>
          <p:cNvPr id="639"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40" name="PlaceHolder 3"/>
          <p:cNvSpPr>
            <a:spLocks noGrp="1"/>
          </p:cNvSpPr>
          <p:nvPr>
            <p:ph type="sldNum" idx="6"/>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2F85286A-AD06-44C2-9C8A-1F80DC2F8A86}"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1" name="PlaceHolder 1"/>
          <p:cNvSpPr>
            <a:spLocks noGrp="1"/>
          </p:cNvSpPr>
          <p:nvPr>
            <p:ph type="sldImg"/>
          </p:nvPr>
        </p:nvSpPr>
        <p:spPr>
          <a:xfrm>
            <a:off x="685800" y="1143000"/>
            <a:ext cx="5485320" cy="3085200"/>
          </a:xfrm>
          <a:prstGeom prst="rect">
            <a:avLst/>
          </a:prstGeom>
          <a:ln w="0">
            <a:noFill/>
          </a:ln>
        </p:spPr>
      </p:sp>
      <p:sp>
        <p:nvSpPr>
          <p:cNvPr id="642"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43" name="PlaceHolder 3"/>
          <p:cNvSpPr>
            <a:spLocks noGrp="1"/>
          </p:cNvSpPr>
          <p:nvPr>
            <p:ph type="sldNum" idx="7"/>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72939FC7-7AE6-4A81-BBD4-2C65F28AE220}"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4" name="PlaceHolder 1"/>
          <p:cNvSpPr>
            <a:spLocks noGrp="1"/>
          </p:cNvSpPr>
          <p:nvPr>
            <p:ph type="sldImg"/>
          </p:nvPr>
        </p:nvSpPr>
        <p:spPr>
          <a:xfrm>
            <a:off x="685800" y="1143000"/>
            <a:ext cx="5485320" cy="3085200"/>
          </a:xfrm>
          <a:prstGeom prst="rect">
            <a:avLst/>
          </a:prstGeom>
          <a:ln w="0">
            <a:noFill/>
          </a:ln>
        </p:spPr>
      </p:sp>
      <p:sp>
        <p:nvSpPr>
          <p:cNvPr id="645"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46" name="PlaceHolder 3"/>
          <p:cNvSpPr>
            <a:spLocks noGrp="1"/>
          </p:cNvSpPr>
          <p:nvPr>
            <p:ph type="sldNum" idx="8"/>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38D267F5-9B51-43F8-A821-16E115B9141C}"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7" name="PlaceHolder 1"/>
          <p:cNvSpPr>
            <a:spLocks noGrp="1"/>
          </p:cNvSpPr>
          <p:nvPr>
            <p:ph type="sldImg"/>
          </p:nvPr>
        </p:nvSpPr>
        <p:spPr>
          <a:xfrm>
            <a:off x="685800" y="1143000"/>
            <a:ext cx="5485320" cy="3085200"/>
          </a:xfrm>
          <a:prstGeom prst="rect">
            <a:avLst/>
          </a:prstGeom>
          <a:ln w="0">
            <a:noFill/>
          </a:ln>
        </p:spPr>
      </p:sp>
      <p:sp>
        <p:nvSpPr>
          <p:cNvPr id="648"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49" name="PlaceHolder 3"/>
          <p:cNvSpPr>
            <a:spLocks noGrp="1"/>
          </p:cNvSpPr>
          <p:nvPr>
            <p:ph type="sldNum" idx="9"/>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ABC801CA-C96A-442A-8C46-7C945188766D}"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0" name="PlaceHolder 1"/>
          <p:cNvSpPr>
            <a:spLocks noGrp="1"/>
          </p:cNvSpPr>
          <p:nvPr>
            <p:ph type="sldImg"/>
          </p:nvPr>
        </p:nvSpPr>
        <p:spPr>
          <a:xfrm>
            <a:off x="685800" y="1143000"/>
            <a:ext cx="5485320" cy="3085200"/>
          </a:xfrm>
          <a:prstGeom prst="rect">
            <a:avLst/>
          </a:prstGeom>
          <a:ln w="0">
            <a:noFill/>
          </a:ln>
        </p:spPr>
      </p:sp>
      <p:sp>
        <p:nvSpPr>
          <p:cNvPr id="651"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52" name="PlaceHolder 3"/>
          <p:cNvSpPr>
            <a:spLocks noGrp="1"/>
          </p:cNvSpPr>
          <p:nvPr>
            <p:ph type="sldNum" idx="10"/>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9F409DC1-5B83-44CA-A075-08535C284E5E}"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3" name="PlaceHolder 1"/>
          <p:cNvSpPr>
            <a:spLocks noGrp="1"/>
          </p:cNvSpPr>
          <p:nvPr>
            <p:ph type="sldImg"/>
          </p:nvPr>
        </p:nvSpPr>
        <p:spPr>
          <a:xfrm>
            <a:off x="685800" y="1143000"/>
            <a:ext cx="5485320" cy="3085200"/>
          </a:xfrm>
          <a:prstGeom prst="rect">
            <a:avLst/>
          </a:prstGeom>
          <a:ln w="0">
            <a:noFill/>
          </a:ln>
        </p:spPr>
      </p:sp>
      <p:sp>
        <p:nvSpPr>
          <p:cNvPr id="654"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55" name="PlaceHolder 3"/>
          <p:cNvSpPr>
            <a:spLocks noGrp="1"/>
          </p:cNvSpPr>
          <p:nvPr>
            <p:ph type="sldNum" idx="11"/>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24DD4C3D-AFC0-452A-84B0-875CD9597EF9}"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6" name="PlaceHolder 1"/>
          <p:cNvSpPr>
            <a:spLocks noGrp="1"/>
          </p:cNvSpPr>
          <p:nvPr>
            <p:ph type="sldImg"/>
          </p:nvPr>
        </p:nvSpPr>
        <p:spPr>
          <a:xfrm>
            <a:off x="685800" y="1143000"/>
            <a:ext cx="5485320" cy="3085200"/>
          </a:xfrm>
          <a:prstGeom prst="rect">
            <a:avLst/>
          </a:prstGeom>
          <a:ln w="0">
            <a:noFill/>
          </a:ln>
        </p:spPr>
      </p:sp>
      <p:sp>
        <p:nvSpPr>
          <p:cNvPr id="657"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58" name="PlaceHolder 3"/>
          <p:cNvSpPr>
            <a:spLocks noGrp="1"/>
          </p:cNvSpPr>
          <p:nvPr>
            <p:ph type="sldNum" idx="12"/>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BC4AAB98-DBED-4A33-BBED-D276CFEE43EB}"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9" name="PlaceHolder 1"/>
          <p:cNvSpPr>
            <a:spLocks noGrp="1"/>
          </p:cNvSpPr>
          <p:nvPr>
            <p:ph type="sldImg"/>
          </p:nvPr>
        </p:nvSpPr>
        <p:spPr>
          <a:xfrm>
            <a:off x="685800" y="1143000"/>
            <a:ext cx="5485320" cy="3085200"/>
          </a:xfrm>
          <a:prstGeom prst="rect">
            <a:avLst/>
          </a:prstGeom>
          <a:ln w="0">
            <a:noFill/>
          </a:ln>
        </p:spPr>
      </p:sp>
      <p:sp>
        <p:nvSpPr>
          <p:cNvPr id="660"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61" name="PlaceHolder 3"/>
          <p:cNvSpPr>
            <a:spLocks noGrp="1"/>
          </p:cNvSpPr>
          <p:nvPr>
            <p:ph type="sldNum" idx="13"/>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55E734F6-549D-4E2C-BFC6-74463B7A606D}"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2" name="PlaceHolder 1"/>
          <p:cNvSpPr>
            <a:spLocks noGrp="1"/>
          </p:cNvSpPr>
          <p:nvPr>
            <p:ph type="sldImg"/>
          </p:nvPr>
        </p:nvSpPr>
        <p:spPr>
          <a:xfrm>
            <a:off x="685800" y="1143000"/>
            <a:ext cx="5485320" cy="3085200"/>
          </a:xfrm>
          <a:prstGeom prst="rect">
            <a:avLst/>
          </a:prstGeom>
          <a:ln w="0">
            <a:noFill/>
          </a:ln>
        </p:spPr>
      </p:sp>
      <p:sp>
        <p:nvSpPr>
          <p:cNvPr id="663"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64" name="PlaceHolder 3"/>
          <p:cNvSpPr>
            <a:spLocks noGrp="1"/>
          </p:cNvSpPr>
          <p:nvPr>
            <p:ph type="sldNum" idx="14"/>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843BA2F6-EC4B-4589-A5F5-6ECBA788A113}"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5" name="PlaceHolder 1"/>
          <p:cNvSpPr>
            <a:spLocks noGrp="1"/>
          </p:cNvSpPr>
          <p:nvPr>
            <p:ph type="sldImg"/>
          </p:nvPr>
        </p:nvSpPr>
        <p:spPr>
          <a:xfrm>
            <a:off x="685800" y="1143000"/>
            <a:ext cx="5485320" cy="3085200"/>
          </a:xfrm>
          <a:prstGeom prst="rect">
            <a:avLst/>
          </a:prstGeom>
          <a:ln w="0">
            <a:noFill/>
          </a:ln>
        </p:spPr>
      </p:sp>
      <p:sp>
        <p:nvSpPr>
          <p:cNvPr id="666"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67" name="PlaceHolder 3"/>
          <p:cNvSpPr>
            <a:spLocks noGrp="1"/>
          </p:cNvSpPr>
          <p:nvPr>
            <p:ph type="sldNum" idx="15"/>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1C7F370E-8C21-42FC-8675-7DA183F92D25}"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8" name="PlaceHolder 1"/>
          <p:cNvSpPr>
            <a:spLocks noGrp="1"/>
          </p:cNvSpPr>
          <p:nvPr>
            <p:ph type="sldImg"/>
          </p:nvPr>
        </p:nvSpPr>
        <p:spPr>
          <a:xfrm>
            <a:off x="685800" y="1143000"/>
            <a:ext cx="5485320" cy="3085200"/>
          </a:xfrm>
          <a:prstGeom prst="rect">
            <a:avLst/>
          </a:prstGeom>
          <a:ln w="0">
            <a:noFill/>
          </a:ln>
        </p:spPr>
      </p:sp>
      <p:sp>
        <p:nvSpPr>
          <p:cNvPr id="669"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70" name="PlaceHolder 3"/>
          <p:cNvSpPr>
            <a:spLocks noGrp="1"/>
          </p:cNvSpPr>
          <p:nvPr>
            <p:ph type="sldNum" idx="16"/>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D9999CE5-0ECE-4629-948D-3C4B350731DA}"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1" name="PlaceHolder 1"/>
          <p:cNvSpPr>
            <a:spLocks noGrp="1"/>
          </p:cNvSpPr>
          <p:nvPr>
            <p:ph type="sldImg"/>
          </p:nvPr>
        </p:nvSpPr>
        <p:spPr>
          <a:xfrm>
            <a:off x="685800" y="1143000"/>
            <a:ext cx="5485320" cy="3085200"/>
          </a:xfrm>
          <a:prstGeom prst="rect">
            <a:avLst/>
          </a:prstGeom>
          <a:ln w="0">
            <a:noFill/>
          </a:ln>
        </p:spPr>
      </p:sp>
      <p:sp>
        <p:nvSpPr>
          <p:cNvPr id="672"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73" name="PlaceHolder 3"/>
          <p:cNvSpPr>
            <a:spLocks noGrp="1"/>
          </p:cNvSpPr>
          <p:nvPr>
            <p:ph type="sldNum" idx="17"/>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232708CA-2B52-40FF-A7CF-CA8401E52889}"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4" name="PlaceHolder 1"/>
          <p:cNvSpPr>
            <a:spLocks noGrp="1"/>
          </p:cNvSpPr>
          <p:nvPr>
            <p:ph type="sldImg"/>
          </p:nvPr>
        </p:nvSpPr>
        <p:spPr>
          <a:xfrm>
            <a:off x="685800" y="1143000"/>
            <a:ext cx="5485320" cy="3085200"/>
          </a:xfrm>
          <a:prstGeom prst="rect">
            <a:avLst/>
          </a:prstGeom>
          <a:ln w="0">
            <a:noFill/>
          </a:ln>
        </p:spPr>
      </p:sp>
      <p:sp>
        <p:nvSpPr>
          <p:cNvPr id="675"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76" name="PlaceHolder 3"/>
          <p:cNvSpPr>
            <a:spLocks noGrp="1"/>
          </p:cNvSpPr>
          <p:nvPr>
            <p:ph type="sldNum" idx="18"/>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4348C7FD-DB94-4BBC-A8B7-C8134083B3A8}"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7" name="PlaceHolder 1"/>
          <p:cNvSpPr>
            <a:spLocks noGrp="1"/>
          </p:cNvSpPr>
          <p:nvPr>
            <p:ph type="sldImg"/>
          </p:nvPr>
        </p:nvSpPr>
        <p:spPr>
          <a:xfrm>
            <a:off x="685800" y="1143000"/>
            <a:ext cx="5485320" cy="3085200"/>
          </a:xfrm>
          <a:prstGeom prst="rect">
            <a:avLst/>
          </a:prstGeom>
          <a:ln w="0">
            <a:noFill/>
          </a:ln>
        </p:spPr>
      </p:sp>
      <p:sp>
        <p:nvSpPr>
          <p:cNvPr id="678"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79" name="PlaceHolder 3"/>
          <p:cNvSpPr>
            <a:spLocks noGrp="1"/>
          </p:cNvSpPr>
          <p:nvPr>
            <p:ph type="sldNum" idx="19"/>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236C7B42-E232-4D85-BCA2-8CF281A4CB4B}"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0" name="PlaceHolder 1"/>
          <p:cNvSpPr>
            <a:spLocks noGrp="1"/>
          </p:cNvSpPr>
          <p:nvPr>
            <p:ph type="sldImg"/>
          </p:nvPr>
        </p:nvSpPr>
        <p:spPr>
          <a:xfrm>
            <a:off x="685800" y="1143000"/>
            <a:ext cx="5485320" cy="3085200"/>
          </a:xfrm>
          <a:prstGeom prst="rect">
            <a:avLst/>
          </a:prstGeom>
          <a:ln w="0">
            <a:noFill/>
          </a:ln>
        </p:spPr>
      </p:sp>
      <p:sp>
        <p:nvSpPr>
          <p:cNvPr id="681"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82" name="PlaceHolder 3"/>
          <p:cNvSpPr>
            <a:spLocks noGrp="1"/>
          </p:cNvSpPr>
          <p:nvPr>
            <p:ph type="sldNum" idx="20"/>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10A7E582-8B84-42CC-98C5-B6B3D2028D3C}"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3" name="PlaceHolder 1"/>
          <p:cNvSpPr>
            <a:spLocks noGrp="1"/>
          </p:cNvSpPr>
          <p:nvPr>
            <p:ph type="sldImg"/>
          </p:nvPr>
        </p:nvSpPr>
        <p:spPr>
          <a:xfrm>
            <a:off x="685800" y="1143000"/>
            <a:ext cx="5485320" cy="3085200"/>
          </a:xfrm>
          <a:prstGeom prst="rect">
            <a:avLst/>
          </a:prstGeom>
          <a:ln w="0">
            <a:noFill/>
          </a:ln>
        </p:spPr>
      </p:sp>
      <p:sp>
        <p:nvSpPr>
          <p:cNvPr id="684"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85" name="PlaceHolder 3"/>
          <p:cNvSpPr>
            <a:spLocks noGrp="1"/>
          </p:cNvSpPr>
          <p:nvPr>
            <p:ph type="sldNum" idx="21"/>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D62F6576-5245-4936-838A-20CDF9019322}"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6" name="PlaceHolder 1"/>
          <p:cNvSpPr>
            <a:spLocks noGrp="1"/>
          </p:cNvSpPr>
          <p:nvPr>
            <p:ph type="sldImg"/>
          </p:nvPr>
        </p:nvSpPr>
        <p:spPr>
          <a:xfrm>
            <a:off x="685800" y="1143000"/>
            <a:ext cx="5485320" cy="3085200"/>
          </a:xfrm>
          <a:prstGeom prst="rect">
            <a:avLst/>
          </a:prstGeom>
          <a:ln w="0">
            <a:noFill/>
          </a:ln>
        </p:spPr>
      </p:sp>
      <p:sp>
        <p:nvSpPr>
          <p:cNvPr id="687"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88" name="PlaceHolder 3"/>
          <p:cNvSpPr>
            <a:spLocks noGrp="1"/>
          </p:cNvSpPr>
          <p:nvPr>
            <p:ph type="sldNum" idx="22"/>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8812082E-7F2C-4E49-876A-CE4E5FD60E58}"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9" name="PlaceHolder 1"/>
          <p:cNvSpPr>
            <a:spLocks noGrp="1"/>
          </p:cNvSpPr>
          <p:nvPr>
            <p:ph type="sldImg"/>
          </p:nvPr>
        </p:nvSpPr>
        <p:spPr>
          <a:xfrm>
            <a:off x="685800" y="1143000"/>
            <a:ext cx="5485320" cy="3085200"/>
          </a:xfrm>
          <a:prstGeom prst="rect">
            <a:avLst/>
          </a:prstGeom>
          <a:ln w="0">
            <a:noFill/>
          </a:ln>
        </p:spPr>
      </p:sp>
      <p:sp>
        <p:nvSpPr>
          <p:cNvPr id="690"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91" name="PlaceHolder 3"/>
          <p:cNvSpPr>
            <a:spLocks noGrp="1"/>
          </p:cNvSpPr>
          <p:nvPr>
            <p:ph type="sldNum" idx="23"/>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49B0EDB5-FDDE-4C8D-9534-A84BE2FB617D}"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2" name="PlaceHolder 1"/>
          <p:cNvSpPr>
            <a:spLocks noGrp="1"/>
          </p:cNvSpPr>
          <p:nvPr>
            <p:ph type="sldImg"/>
          </p:nvPr>
        </p:nvSpPr>
        <p:spPr>
          <a:xfrm>
            <a:off x="685800" y="1143000"/>
            <a:ext cx="5485320" cy="3085200"/>
          </a:xfrm>
          <a:prstGeom prst="rect">
            <a:avLst/>
          </a:prstGeom>
          <a:ln w="0">
            <a:noFill/>
          </a:ln>
        </p:spPr>
      </p:sp>
      <p:sp>
        <p:nvSpPr>
          <p:cNvPr id="693" name="PlaceHolder 2"/>
          <p:cNvSpPr>
            <a:spLocks noGrp="1"/>
          </p:cNvSpPr>
          <p:nvPr>
            <p:ph type="body"/>
          </p:nvPr>
        </p:nvSpPr>
        <p:spPr>
          <a:xfrm>
            <a:off x="685800" y="4400640"/>
            <a:ext cx="5485320" cy="35992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694" name="PlaceHolder 3"/>
          <p:cNvSpPr>
            <a:spLocks noGrp="1"/>
          </p:cNvSpPr>
          <p:nvPr>
            <p:ph type="sldNum" idx="24"/>
          </p:nvPr>
        </p:nvSpPr>
        <p:spPr>
          <a:xfrm>
            <a:off x="3884760" y="8685360"/>
            <a:ext cx="2970720" cy="4575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US" sz="1200" spc="-1" strike="noStrike">
                <a:solidFill>
                  <a:srgbClr val="000000"/>
                </a:solidFill>
                <a:latin typeface="Times New Roman"/>
              </a:defRPr>
            </a:lvl1pPr>
          </a:lstStyle>
          <a:p>
            <a:pPr indent="0" algn="r">
              <a:lnSpc>
                <a:spcPct val="100000"/>
              </a:lnSpc>
              <a:buNone/>
              <a:tabLst>
                <a:tab algn="l" pos="0"/>
              </a:tabLst>
            </a:pPr>
            <a:fld id="{F9B42354-BF07-4792-A9E5-390180F787FF}"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9 master">
    <p:spTree>
      <p:nvGrpSpPr>
        <p:cNvPr id="1" name=""/>
        <p:cNvGrpSpPr/>
        <p:nvPr/>
      </p:nvGrpSpPr>
      <p:grpSpPr>
        <a:xfrm>
          <a:off x="0" y="0"/>
          <a:ext cx="0" cy="0"/>
          <a:chOff x="0" y="0"/>
          <a:chExt cx="0" cy="0"/>
        </a:xfrm>
      </p:grpSpPr>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10 master">
    <p:spTree>
      <p:nvGrpSpPr>
        <p:cNvPr id="1" name=""/>
        <p:cNvGrpSpPr/>
        <p:nvPr/>
      </p:nvGrpSpPr>
      <p:grpSpPr>
        <a:xfrm>
          <a:off x="0" y="0"/>
          <a:ext cx="0" cy="0"/>
          <a:chOff x="0" y="0"/>
          <a:chExt cx="0" cy="0"/>
        </a:xfrm>
      </p:grpSpPr>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1 master">
    <p:spTree>
      <p:nvGrpSpPr>
        <p:cNvPr id="1" name=""/>
        <p:cNvGrpSpPr/>
        <p:nvPr/>
      </p:nvGrpSpPr>
      <p:grpSpPr>
        <a:xfrm>
          <a:off x="0" y="0"/>
          <a:ext cx="0" cy="0"/>
          <a:chOff x="0" y="0"/>
          <a:chExt cx="0" cy="0"/>
        </a:xfrm>
      </p:grpSpPr>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2 master">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3 master">
    <p:spTree>
      <p:nvGrpSpPr>
        <p:cNvPr id="1" name=""/>
        <p:cNvGrpSpPr/>
        <p:nvPr/>
      </p:nvGrpSpPr>
      <p:grpSpPr>
        <a:xfrm>
          <a:off x="0" y="0"/>
          <a:ext cx="0" cy="0"/>
          <a:chOff x="0" y="0"/>
          <a:chExt cx="0" cy="0"/>
        </a:xfrm>
      </p:grpSpPr>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4 master">
    <p:spTree>
      <p:nvGrpSpPr>
        <p:cNvPr id="1" name=""/>
        <p:cNvGrpSpPr/>
        <p:nvPr/>
      </p:nvGrpSpPr>
      <p:grpSpPr>
        <a:xfrm>
          <a:off x="0" y="0"/>
          <a:ext cx="0" cy="0"/>
          <a:chOff x="0" y="0"/>
          <a:chExt cx="0" cy="0"/>
        </a:xfrm>
      </p:grpSpPr>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5 master">
    <p:spTree>
      <p:nvGrpSpPr>
        <p:cNvPr id="1" name=""/>
        <p:cNvGrpSpPr/>
        <p:nvPr/>
      </p:nvGrpSpPr>
      <p:grpSpPr>
        <a:xfrm>
          <a:off x="0" y="0"/>
          <a:ext cx="0" cy="0"/>
          <a:chOff x="0" y="0"/>
          <a:chExt cx="0" cy="0"/>
        </a:xfrm>
      </p:grpSpPr>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6 master">
    <p:spTree>
      <p:nvGrpSpPr>
        <p:cNvPr id="1" name=""/>
        <p:cNvGrpSpPr/>
        <p:nvPr/>
      </p:nvGrpSpPr>
      <p:grpSpPr>
        <a:xfrm>
          <a:off x="0" y="0"/>
          <a:ext cx="0" cy="0"/>
          <a:chOff x="0" y="0"/>
          <a:chExt cx="0" cy="0"/>
        </a:xfrm>
      </p:grpSpPr>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7 master">
    <p:spTree>
      <p:nvGrpSpPr>
        <p:cNvPr id="1" name=""/>
        <p:cNvGrpSpPr/>
        <p:nvPr/>
      </p:nvGrpSpPr>
      <p:grpSpPr>
        <a:xfrm>
          <a:off x="0" y="0"/>
          <a:ext cx="0" cy="0"/>
          <a:chOff x="0" y="0"/>
          <a:chExt cx="0" cy="0"/>
        </a:xfrm>
      </p:grpSpPr>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8 master">
    <p:spTree>
      <p:nvGrpSpPr>
        <p:cNvPr id="1" name=""/>
        <p:cNvGrpSpPr/>
        <p:nvPr/>
      </p:nvGrpSpPr>
      <p:grpSpPr>
        <a:xfrm>
          <a:off x="0" y="0"/>
          <a:ext cx="0" cy="0"/>
          <a:chOff x="0" y="0"/>
          <a:chExt cx="0" cy="0"/>
        </a:xfrm>
      </p:grpSpPr>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1 master_">
    <p:spTree>
      <p:nvGrpSpPr>
        <p:cNvPr id="1" name=""/>
        <p:cNvGrpSpPr/>
        <p:nvPr/>
      </p:nvGrpSpPr>
      <p:grpSpPr>
        <a:xfrm>
          <a:off x="0" y="0"/>
          <a:ext cx="0" cy="0"/>
          <a:chOff x="0" y="0"/>
          <a:chExt cx="0" cy="0"/>
        </a:xfrm>
      </p:grpSpPr>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2 master_">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3 master_">
    <p:spTree>
      <p:nvGrpSpPr>
        <p:cNvPr id="1" name=""/>
        <p:cNvGrpSpPr/>
        <p:nvPr/>
      </p:nvGrpSpPr>
      <p:grpSpPr>
        <a:xfrm>
          <a:off x="0" y="0"/>
          <a:ext cx="0" cy="0"/>
          <a:chOff x="0" y="0"/>
          <a:chExt cx="0" cy="0"/>
        </a:xfrm>
      </p:grpSpPr>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4 master_">
    <p:spTree>
      <p:nvGrpSpPr>
        <p:cNvPr id="1" name=""/>
        <p:cNvGrpSpPr/>
        <p:nvPr/>
      </p:nvGrpSpPr>
      <p:grpSpPr>
        <a:xfrm>
          <a:off x="0" y="0"/>
          <a:ext cx="0" cy="0"/>
          <a:chOff x="0" y="0"/>
          <a:chExt cx="0" cy="0"/>
        </a:xfrm>
      </p:grpSpPr>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5 master_">
    <p:spTree>
      <p:nvGrpSpPr>
        <p:cNvPr id="1" name=""/>
        <p:cNvGrpSpPr/>
        <p:nvPr/>
      </p:nvGrpSpPr>
      <p:grpSpPr>
        <a:xfrm>
          <a:off x="0" y="0"/>
          <a:ext cx="0" cy="0"/>
          <a:chOff x="0" y="0"/>
          <a:chExt cx="0" cy="0"/>
        </a:xfrm>
      </p:grpSpPr>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6 master_">
    <p:spTree>
      <p:nvGrpSpPr>
        <p:cNvPr id="1" name=""/>
        <p:cNvGrpSpPr/>
        <p:nvPr/>
      </p:nvGrpSpPr>
      <p:grpSpPr>
        <a:xfrm>
          <a:off x="0" y="0"/>
          <a:ext cx="0" cy="0"/>
          <a:chOff x="0" y="0"/>
          <a:chExt cx="0" cy="0"/>
        </a:xfrm>
      </p:grpSpPr>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7 master_">
    <p:spTree>
      <p:nvGrpSpPr>
        <p:cNvPr id="1" name=""/>
        <p:cNvGrpSpPr/>
        <p:nvPr/>
      </p:nvGrpSpPr>
      <p:grpSpPr>
        <a:xfrm>
          <a:off x="0" y="0"/>
          <a:ext cx="0" cy="0"/>
          <a:chOff x="0" y="0"/>
          <a:chExt cx="0" cy="0"/>
        </a:xfrm>
      </p:grpSpPr>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8 master_">
    <p:spTree>
      <p:nvGrpSpPr>
        <p:cNvPr id="1" name=""/>
        <p:cNvGrpSpPr/>
        <p:nvPr/>
      </p:nvGrpSpPr>
      <p:grpSpPr>
        <a:xfrm>
          <a:off x="0" y="0"/>
          <a:ext cx="0" cy="0"/>
          <a:chOff x="0" y="0"/>
          <a:chExt cx="0" cy="0"/>
        </a:xfrm>
      </p:grpSpPr>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9 master_">
    <p:spTree>
      <p:nvGrpSpPr>
        <p:cNvPr id="1" name=""/>
        <p:cNvGrpSpPr/>
        <p:nvPr/>
      </p:nvGrpSpPr>
      <p:grpSpPr>
        <a:xfrm>
          <a:off x="0" y="0"/>
          <a:ext cx="0" cy="0"/>
          <a:chOff x="0" y="0"/>
          <a:chExt cx="0" cy="0"/>
        </a:xfrm>
      </p:grpSpPr>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lide 10 master_">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 Id="rId5" Type="http://schemas.openxmlformats.org/officeDocument/2006/relationships/slideLayout" Target="../slideLayouts/slideLayout2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Image 0" descr="preencoded.png"/>
          <p:cNvPicPr/>
          <p:nvPr/>
        </p:nvPicPr>
        <p:blipFill>
          <a:blip r:embed="rId2"/>
          <a:stretch/>
        </p:blipFill>
        <p:spPr>
          <a:xfrm>
            <a:off x="0" y="0"/>
            <a:ext cx="9142920" cy="5142600"/>
          </a:xfrm>
          <a:prstGeom prst="rect">
            <a:avLst/>
          </a:prstGeom>
          <a:ln w="0">
            <a:noFill/>
          </a:ln>
        </p:spPr>
      </p:pic>
      <p:sp>
        <p:nvSpPr>
          <p:cNvPr id="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1" r:id="rId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 name="Image 0" descr="preencoded.png"/>
          <p:cNvPicPr/>
          <p:nvPr/>
        </p:nvPicPr>
        <p:blipFill>
          <a:blip r:embed="rId2"/>
          <a:stretch/>
        </p:blipFill>
        <p:spPr>
          <a:xfrm>
            <a:off x="0" y="0"/>
            <a:ext cx="9142920" cy="5142600"/>
          </a:xfrm>
          <a:prstGeom prst="rect">
            <a:avLst/>
          </a:prstGeom>
          <a:ln w="0">
            <a:noFill/>
          </a:ln>
        </p:spPr>
      </p:pic>
      <p:sp>
        <p:nvSpPr>
          <p:cNvPr id="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3" r:id="rId5"/>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 name="Image 0" descr="preencoded.png"/>
          <p:cNvPicPr/>
          <p:nvPr/>
        </p:nvPicPr>
        <p:blipFill>
          <a:blip r:embed="rId2"/>
          <a:stretch/>
        </p:blipFill>
        <p:spPr>
          <a:xfrm>
            <a:off x="0" y="0"/>
            <a:ext cx="9142920" cy="5142600"/>
          </a:xfrm>
          <a:prstGeom prst="rect">
            <a:avLst/>
          </a:prstGeom>
          <a:ln w="0">
            <a:noFill/>
          </a:ln>
        </p:spPr>
      </p:pic>
      <p:sp>
        <p:nvSpPr>
          <p:cNvPr id="1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1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1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1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5" r:id="rId5"/>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 name="Image 0" descr="preencoded.png"/>
          <p:cNvPicPr/>
          <p:nvPr/>
        </p:nvPicPr>
        <p:blipFill>
          <a:blip r:embed="rId2"/>
          <a:stretch/>
        </p:blipFill>
        <p:spPr>
          <a:xfrm>
            <a:off x="0" y="0"/>
            <a:ext cx="9142920" cy="5142600"/>
          </a:xfrm>
          <a:prstGeom prst="rect">
            <a:avLst/>
          </a:prstGeom>
          <a:ln w="0">
            <a:noFill/>
          </a:ln>
        </p:spPr>
      </p:pic>
      <p:sp>
        <p:nvSpPr>
          <p:cNvPr id="1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1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1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1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7" r:id="rId5"/>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 name="Image 0" descr="preencoded.png"/>
          <p:cNvPicPr/>
          <p:nvPr/>
        </p:nvPicPr>
        <p:blipFill>
          <a:blip r:embed="rId2"/>
          <a:stretch/>
        </p:blipFill>
        <p:spPr>
          <a:xfrm>
            <a:off x="0" y="0"/>
            <a:ext cx="9142920" cy="5142600"/>
          </a:xfrm>
          <a:prstGeom prst="rect">
            <a:avLst/>
          </a:prstGeom>
          <a:ln w="0">
            <a:noFill/>
          </a:ln>
        </p:spPr>
      </p:pic>
      <p:sp>
        <p:nvSpPr>
          <p:cNvPr id="2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2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2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2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9" r:id="rId5"/>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 name="Image 0" descr="preencoded.png"/>
          <p:cNvPicPr/>
          <p:nvPr/>
        </p:nvPicPr>
        <p:blipFill>
          <a:blip r:embed="rId2"/>
          <a:stretch/>
        </p:blipFill>
        <p:spPr>
          <a:xfrm>
            <a:off x="0" y="0"/>
            <a:ext cx="9142920" cy="5142600"/>
          </a:xfrm>
          <a:prstGeom prst="rect">
            <a:avLst/>
          </a:prstGeom>
          <a:ln w="0">
            <a:noFill/>
          </a:ln>
        </p:spPr>
      </p:pic>
      <p:sp>
        <p:nvSpPr>
          <p:cNvPr id="2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2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2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2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1" r:id="rId5"/>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 name="Image 0" descr="preencoded.png"/>
          <p:cNvPicPr/>
          <p:nvPr/>
        </p:nvPicPr>
        <p:blipFill>
          <a:blip r:embed="rId2"/>
          <a:stretch/>
        </p:blipFill>
        <p:spPr>
          <a:xfrm>
            <a:off x="0" y="0"/>
            <a:ext cx="9142920" cy="5142600"/>
          </a:xfrm>
          <a:prstGeom prst="rect">
            <a:avLst/>
          </a:prstGeom>
          <a:ln w="0">
            <a:noFill/>
          </a:ln>
        </p:spPr>
      </p:pic>
      <p:sp>
        <p:nvSpPr>
          <p:cNvPr id="3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3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3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3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3" r:id="rId5"/>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 name="Image 0" descr="preencoded.png"/>
          <p:cNvPicPr/>
          <p:nvPr/>
        </p:nvPicPr>
        <p:blipFill>
          <a:blip r:embed="rId2"/>
          <a:stretch/>
        </p:blipFill>
        <p:spPr>
          <a:xfrm>
            <a:off x="0" y="0"/>
            <a:ext cx="9142920" cy="5142600"/>
          </a:xfrm>
          <a:prstGeom prst="rect">
            <a:avLst/>
          </a:prstGeom>
          <a:ln w="0">
            <a:noFill/>
          </a:ln>
        </p:spPr>
      </p:pic>
      <p:sp>
        <p:nvSpPr>
          <p:cNvPr id="3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3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3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3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5" r:id="rId5"/>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 name="Image 0" descr="preencoded.png"/>
          <p:cNvPicPr/>
          <p:nvPr/>
        </p:nvPicPr>
        <p:blipFill>
          <a:blip r:embed="rId2"/>
          <a:stretch/>
        </p:blipFill>
        <p:spPr>
          <a:xfrm>
            <a:off x="0" y="0"/>
            <a:ext cx="9142920" cy="5142600"/>
          </a:xfrm>
          <a:prstGeom prst="rect">
            <a:avLst/>
          </a:prstGeom>
          <a:ln w="0">
            <a:noFill/>
          </a:ln>
        </p:spPr>
      </p:pic>
      <p:sp>
        <p:nvSpPr>
          <p:cNvPr id="4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4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4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4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7" r:id="rId5"/>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 name="Image 0" descr="preencoded.png"/>
          <p:cNvPicPr/>
          <p:nvPr/>
        </p:nvPicPr>
        <p:blipFill>
          <a:blip r:embed="rId2"/>
          <a:stretch/>
        </p:blipFill>
        <p:spPr>
          <a:xfrm>
            <a:off x="0" y="0"/>
            <a:ext cx="9142920" cy="5142600"/>
          </a:xfrm>
          <a:prstGeom prst="rect">
            <a:avLst/>
          </a:prstGeom>
          <a:ln w="0">
            <a:noFill/>
          </a:ln>
        </p:spPr>
      </p:pic>
      <p:sp>
        <p:nvSpPr>
          <p:cNvPr id="4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4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4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4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9" r:id="rId5"/>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0" name="Image 0" descr="preencoded.png"/>
          <p:cNvPicPr/>
          <p:nvPr/>
        </p:nvPicPr>
        <p:blipFill>
          <a:blip r:embed="rId2"/>
          <a:stretch/>
        </p:blipFill>
        <p:spPr>
          <a:xfrm>
            <a:off x="0" y="0"/>
            <a:ext cx="9142920" cy="5142600"/>
          </a:xfrm>
          <a:prstGeom prst="rect">
            <a:avLst/>
          </a:prstGeom>
          <a:ln w="0">
            <a:noFill/>
          </a:ln>
        </p:spPr>
      </p:pic>
      <p:sp>
        <p:nvSpPr>
          <p:cNvPr id="5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5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5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5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1" r:id="rId5"/>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5" name="Image 0" descr="preencoded.png"/>
          <p:cNvPicPr/>
          <p:nvPr/>
        </p:nvPicPr>
        <p:blipFill>
          <a:blip r:embed="rId2"/>
          <a:stretch/>
        </p:blipFill>
        <p:spPr>
          <a:xfrm>
            <a:off x="0" y="0"/>
            <a:ext cx="9142920" cy="5142600"/>
          </a:xfrm>
          <a:prstGeom prst="rect">
            <a:avLst/>
          </a:prstGeom>
          <a:ln w="0">
            <a:noFill/>
          </a:ln>
        </p:spPr>
      </p:pic>
      <p:sp>
        <p:nvSpPr>
          <p:cNvPr id="5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5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5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5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3" r:id="rId5"/>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0" name="Image 0" descr="preencoded.png"/>
          <p:cNvPicPr/>
          <p:nvPr/>
        </p:nvPicPr>
        <p:blipFill>
          <a:blip r:embed="rId2"/>
          <a:stretch/>
        </p:blipFill>
        <p:spPr>
          <a:xfrm>
            <a:off x="0" y="0"/>
            <a:ext cx="9142920" cy="5142600"/>
          </a:xfrm>
          <a:prstGeom prst="rect">
            <a:avLst/>
          </a:prstGeom>
          <a:ln w="0">
            <a:noFill/>
          </a:ln>
        </p:spPr>
      </p:pic>
      <p:sp>
        <p:nvSpPr>
          <p:cNvPr id="6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6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6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6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5"/>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5" name="Image 0" descr="preencoded.png"/>
          <p:cNvPicPr/>
          <p:nvPr/>
        </p:nvPicPr>
        <p:blipFill>
          <a:blip r:embed="rId2"/>
          <a:stretch/>
        </p:blipFill>
        <p:spPr>
          <a:xfrm>
            <a:off x="0" y="0"/>
            <a:ext cx="9142920" cy="5142600"/>
          </a:xfrm>
          <a:prstGeom prst="rect">
            <a:avLst/>
          </a:prstGeom>
          <a:ln w="0">
            <a:noFill/>
          </a:ln>
        </p:spPr>
      </p:pic>
      <p:sp>
        <p:nvSpPr>
          <p:cNvPr id="6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6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6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6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7" r:id="rId5"/>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0" name="Image 0" descr="preencoded.png"/>
          <p:cNvPicPr/>
          <p:nvPr/>
        </p:nvPicPr>
        <p:blipFill>
          <a:blip r:embed="rId2"/>
          <a:stretch/>
        </p:blipFill>
        <p:spPr>
          <a:xfrm>
            <a:off x="0" y="0"/>
            <a:ext cx="9142920" cy="5142600"/>
          </a:xfrm>
          <a:prstGeom prst="rect">
            <a:avLst/>
          </a:prstGeom>
          <a:ln w="0">
            <a:noFill/>
          </a:ln>
        </p:spPr>
      </p:pic>
      <p:sp>
        <p:nvSpPr>
          <p:cNvPr id="7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7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7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7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9" r:id="rId5"/>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5" name="Image 0" descr="preencoded.png"/>
          <p:cNvPicPr/>
          <p:nvPr/>
        </p:nvPicPr>
        <p:blipFill>
          <a:blip r:embed="rId2"/>
          <a:stretch/>
        </p:blipFill>
        <p:spPr>
          <a:xfrm>
            <a:off x="0" y="0"/>
            <a:ext cx="9142920" cy="5142600"/>
          </a:xfrm>
          <a:prstGeom prst="rect">
            <a:avLst/>
          </a:prstGeom>
          <a:ln w="0">
            <a:noFill/>
          </a:ln>
        </p:spPr>
      </p:pic>
      <p:sp>
        <p:nvSpPr>
          <p:cNvPr id="7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7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7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7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1" r:id="rId5"/>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0" name="Image 0" descr="preencoded.png"/>
          <p:cNvPicPr/>
          <p:nvPr/>
        </p:nvPicPr>
        <p:blipFill>
          <a:blip r:embed="rId2"/>
          <a:stretch/>
        </p:blipFill>
        <p:spPr>
          <a:xfrm>
            <a:off x="0" y="0"/>
            <a:ext cx="9142920" cy="5142600"/>
          </a:xfrm>
          <a:prstGeom prst="rect">
            <a:avLst/>
          </a:prstGeom>
          <a:ln w="0">
            <a:noFill/>
          </a:ln>
        </p:spPr>
      </p:pic>
      <p:sp>
        <p:nvSpPr>
          <p:cNvPr id="8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8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8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8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3" r:id="rId5"/>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5" name="Image 0" descr="preencoded.png"/>
          <p:cNvPicPr/>
          <p:nvPr/>
        </p:nvPicPr>
        <p:blipFill>
          <a:blip r:embed="rId2"/>
          <a:stretch/>
        </p:blipFill>
        <p:spPr>
          <a:xfrm>
            <a:off x="0" y="0"/>
            <a:ext cx="9142920" cy="5142600"/>
          </a:xfrm>
          <a:prstGeom prst="rect">
            <a:avLst/>
          </a:prstGeom>
          <a:ln w="0">
            <a:noFill/>
          </a:ln>
        </p:spPr>
      </p:pic>
      <p:sp>
        <p:nvSpPr>
          <p:cNvPr id="8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8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8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8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5" r:id="rId5"/>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0" name="Image 0" descr="preencoded.png"/>
          <p:cNvPicPr/>
          <p:nvPr/>
        </p:nvPicPr>
        <p:blipFill>
          <a:blip r:embed="rId2"/>
          <a:stretch/>
        </p:blipFill>
        <p:spPr>
          <a:xfrm>
            <a:off x="0" y="0"/>
            <a:ext cx="9142920" cy="5142600"/>
          </a:xfrm>
          <a:prstGeom prst="rect">
            <a:avLst/>
          </a:prstGeom>
          <a:ln w="0">
            <a:noFill/>
          </a:ln>
        </p:spPr>
      </p:pic>
      <p:sp>
        <p:nvSpPr>
          <p:cNvPr id="91"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92"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9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94"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7" r:id="rId5"/>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5" name="Image 0" descr="preencoded.png"/>
          <p:cNvPicPr/>
          <p:nvPr/>
        </p:nvPicPr>
        <p:blipFill>
          <a:blip r:embed="rId2"/>
          <a:stretch/>
        </p:blipFill>
        <p:spPr>
          <a:xfrm>
            <a:off x="0" y="0"/>
            <a:ext cx="9142920" cy="5142600"/>
          </a:xfrm>
          <a:prstGeom prst="rect">
            <a:avLst/>
          </a:prstGeom>
          <a:ln w="0">
            <a:noFill/>
          </a:ln>
        </p:spPr>
      </p:pic>
      <p:sp>
        <p:nvSpPr>
          <p:cNvPr id="96" name="Shape 0"/>
          <p:cNvSpPr/>
          <p:nvPr/>
        </p:nvSpPr>
        <p:spPr>
          <a:xfrm>
            <a:off x="0" y="0"/>
            <a:ext cx="9142920" cy="5142600"/>
          </a:xfrm>
          <a:prstGeom prst="rect">
            <a:avLst/>
          </a:prstGeom>
          <a:solidFill>
            <a:srgbClr val="fffdf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97" name="Image 1" descr="preencoded.png">
            <a:hlinkClick r:id="rId3"/>
          </p:cNvPr>
          <p:cNvPicPr/>
          <p:nvPr/>
        </p:nvPicPr>
        <p:blipFill>
          <a:blip r:embed="rId4"/>
          <a:stretch/>
        </p:blipFill>
        <p:spPr>
          <a:xfrm>
            <a:off x="8029080" y="4844520"/>
            <a:ext cx="1070640" cy="254880"/>
          </a:xfrm>
          <a:prstGeom prst="rect">
            <a:avLst/>
          </a:prstGeom>
          <a:ln w="0">
            <a:noFill/>
          </a:ln>
        </p:spPr>
      </p:pic>
      <p:sp>
        <p:nvSpPr>
          <p:cNvPr id="98"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99"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9" r:id="rId5"/>
  </p:sldLayoutIdLst>
</p:sldMaster>
</file>

<file path=ppt/slides/_rels/slide1.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4.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5.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6.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7.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8.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svg"/><Relationship Id="rId4" Type="http://schemas.openxmlformats.org/officeDocument/2006/relationships/image" Target="../media/image9.png"/><Relationship Id="rId5" Type="http://schemas.openxmlformats.org/officeDocument/2006/relationships/image" Target="../media/image10.svg"/><Relationship Id="rId6" Type="http://schemas.openxmlformats.org/officeDocument/2006/relationships/image" Target="../media/image11.png"/><Relationship Id="rId7" Type="http://schemas.openxmlformats.org/officeDocument/2006/relationships/image" Target="../media/image12.svg"/><Relationship Id="rId8" Type="http://schemas.openxmlformats.org/officeDocument/2006/relationships/image" Target="../media/image13.png"/><Relationship Id="rId9" Type="http://schemas.openxmlformats.org/officeDocument/2006/relationships/image" Target="../media/image14.svg"/><Relationship Id="rId10" Type="http://schemas.openxmlformats.org/officeDocument/2006/relationships/image" Target="../media/image5.png"/><Relationship Id="rId11" Type="http://schemas.openxmlformats.org/officeDocument/2006/relationships/slideLayout" Target="../slideLayouts/slideLayout9.xml"/><Relationship Id="rId1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image" Target="../media/image5.png"/><Relationship Id="rId4" Type="http://schemas.openxmlformats.org/officeDocument/2006/relationships/slideLayout" Target="../slideLayouts/slideLayout10.xml"/><Relationship Id="rId5"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slideLayout" Target="../slideLayouts/slideLayout10.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1.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svg"/><Relationship Id="rId3" Type="http://schemas.openxmlformats.org/officeDocument/2006/relationships/image" Target="../media/image21.png"/><Relationship Id="rId4" Type="http://schemas.openxmlformats.org/officeDocument/2006/relationships/image" Target="../media/image22.svg"/><Relationship Id="rId5" Type="http://schemas.openxmlformats.org/officeDocument/2006/relationships/image" Target="../media/image23.png"/><Relationship Id="rId6" Type="http://schemas.openxmlformats.org/officeDocument/2006/relationships/image" Target="../media/image24.svg"/><Relationship Id="rId7" Type="http://schemas.openxmlformats.org/officeDocument/2006/relationships/image" Target="../media/image25.png"/><Relationship Id="rId8" Type="http://schemas.openxmlformats.org/officeDocument/2006/relationships/image" Target="../media/image26.svg"/><Relationship Id="rId9" Type="http://schemas.openxmlformats.org/officeDocument/2006/relationships/image" Target="../media/image27.png"/><Relationship Id="rId10" Type="http://schemas.openxmlformats.org/officeDocument/2006/relationships/image" Target="../media/image28.svg"/><Relationship Id="rId11" Type="http://schemas.openxmlformats.org/officeDocument/2006/relationships/image" Target="../media/image5.png"/><Relationship Id="rId12" Type="http://schemas.openxmlformats.org/officeDocument/2006/relationships/slideLayout" Target="../slideLayouts/slideLayout2.xml"/><Relationship Id="rId1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3.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svg"/><Relationship Id="rId3" Type="http://schemas.openxmlformats.org/officeDocument/2006/relationships/image" Target="../media/image31.png"/><Relationship Id="rId4" Type="http://schemas.openxmlformats.org/officeDocument/2006/relationships/image" Target="../media/image32.svg"/><Relationship Id="rId5" Type="http://schemas.openxmlformats.org/officeDocument/2006/relationships/image" Target="../media/image33.png"/><Relationship Id="rId6" Type="http://schemas.openxmlformats.org/officeDocument/2006/relationships/image" Target="../media/image34.svg"/><Relationship Id="rId7" Type="http://schemas.openxmlformats.org/officeDocument/2006/relationships/image" Target="../media/image35.png"/><Relationship Id="rId8" Type="http://schemas.openxmlformats.org/officeDocument/2006/relationships/image" Target="../media/image36.svg"/><Relationship Id="rId9" Type="http://schemas.openxmlformats.org/officeDocument/2006/relationships/image" Target="../media/image37.png"/><Relationship Id="rId10" Type="http://schemas.openxmlformats.org/officeDocument/2006/relationships/image" Target="../media/image38.svg"/><Relationship Id="rId11" Type="http://schemas.openxmlformats.org/officeDocument/2006/relationships/image" Target="../media/image39.png"/><Relationship Id="rId12" Type="http://schemas.openxmlformats.org/officeDocument/2006/relationships/image" Target="../media/image40.svg"/><Relationship Id="rId13" Type="http://schemas.openxmlformats.org/officeDocument/2006/relationships/image" Target="../media/image41.png"/><Relationship Id="rId14" Type="http://schemas.openxmlformats.org/officeDocument/2006/relationships/image" Target="../media/image42.svg"/><Relationship Id="rId15" Type="http://schemas.openxmlformats.org/officeDocument/2006/relationships/image" Target="../media/image5.png"/><Relationship Id="rId16" Type="http://schemas.openxmlformats.org/officeDocument/2006/relationships/slideLayout" Target="../slideLayouts/slideLayout12.xml"/><Relationship Id="rId17"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svg"/><Relationship Id="rId3" Type="http://schemas.openxmlformats.org/officeDocument/2006/relationships/image" Target="../media/image45.png"/><Relationship Id="rId4" Type="http://schemas.openxmlformats.org/officeDocument/2006/relationships/image" Target="../media/image46.svg"/><Relationship Id="rId5" Type="http://schemas.openxmlformats.org/officeDocument/2006/relationships/image" Target="../media/image47.png"/><Relationship Id="rId6" Type="http://schemas.openxmlformats.org/officeDocument/2006/relationships/image" Target="../media/image48.svg"/><Relationship Id="rId7" Type="http://schemas.openxmlformats.org/officeDocument/2006/relationships/image" Target="../media/image49.png"/><Relationship Id="rId8" Type="http://schemas.openxmlformats.org/officeDocument/2006/relationships/image" Target="../media/image50.svg"/><Relationship Id="rId9" Type="http://schemas.openxmlformats.org/officeDocument/2006/relationships/image" Target="../media/image5.png"/><Relationship Id="rId10" Type="http://schemas.openxmlformats.org/officeDocument/2006/relationships/slideLayout" Target="../slideLayouts/slideLayout14.xml"/><Relationship Id="rId11"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png"/><Relationship Id="rId5" Type="http://schemas.openxmlformats.org/officeDocument/2006/relationships/slideLayout" Target="../slideLayouts/slideLayout15.xml"/><Relationship Id="rId6"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png"/><Relationship Id="rId6" Type="http://schemas.openxmlformats.org/officeDocument/2006/relationships/slideLayout" Target="../slideLayouts/slideLayout16.xml"/><Relationship Id="rId7"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image" Target="../media/image59.svg"/><Relationship Id="rId3" Type="http://schemas.openxmlformats.org/officeDocument/2006/relationships/image" Target="../media/image60.png"/><Relationship Id="rId4" Type="http://schemas.openxmlformats.org/officeDocument/2006/relationships/image" Target="../media/image61.svg"/><Relationship Id="rId5" Type="http://schemas.openxmlformats.org/officeDocument/2006/relationships/image" Target="../media/image62.png"/><Relationship Id="rId6" Type="http://schemas.openxmlformats.org/officeDocument/2006/relationships/image" Target="../media/image63.svg"/><Relationship Id="rId7" Type="http://schemas.openxmlformats.org/officeDocument/2006/relationships/image" Target="../media/image64.png"/><Relationship Id="rId8" Type="http://schemas.openxmlformats.org/officeDocument/2006/relationships/image" Target="../media/image65.svg"/><Relationship Id="rId9" Type="http://schemas.openxmlformats.org/officeDocument/2006/relationships/image" Target="../media/image66.png"/><Relationship Id="rId10" Type="http://schemas.openxmlformats.org/officeDocument/2006/relationships/image" Target="../media/image67.svg"/><Relationship Id="rId11" Type="http://schemas.openxmlformats.org/officeDocument/2006/relationships/image" Target="../media/image5.png"/><Relationship Id="rId12" Type="http://schemas.openxmlformats.org/officeDocument/2006/relationships/slideLayout" Target="../slideLayouts/slideLayout17.xml"/><Relationship Id="rId1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8.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68.png"/><Relationship Id="rId2" Type="http://schemas.openxmlformats.org/officeDocument/2006/relationships/image" Target="../media/image5.png"/><Relationship Id="rId3" Type="http://schemas.openxmlformats.org/officeDocument/2006/relationships/slideLayout" Target="../slideLayouts/slideLayout19.xml"/><Relationship Id="rId4"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69.png"/><Relationship Id="rId2" Type="http://schemas.openxmlformats.org/officeDocument/2006/relationships/image" Target="../media/image70.png"/><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5.png"/><Relationship Id="rId6" Type="http://schemas.openxmlformats.org/officeDocument/2006/relationships/slideLayout" Target="../slideLayouts/slideLayout20.xml"/><Relationship Id="rId7"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73.png"/><Relationship Id="rId2" Type="http://schemas.openxmlformats.org/officeDocument/2006/relationships/image" Target="../media/image74.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3.png"/><Relationship Id="rId6" Type="http://schemas.openxmlformats.org/officeDocument/2006/relationships/image" Target="../media/image74.svg"/><Relationship Id="rId7" Type="http://schemas.openxmlformats.org/officeDocument/2006/relationships/image" Target="../media/image73.png"/><Relationship Id="rId8" Type="http://schemas.openxmlformats.org/officeDocument/2006/relationships/image" Target="../media/image74.svg"/><Relationship Id="rId9" Type="http://schemas.openxmlformats.org/officeDocument/2006/relationships/image" Target="../media/image73.png"/><Relationship Id="rId10" Type="http://schemas.openxmlformats.org/officeDocument/2006/relationships/image" Target="../media/image74.svg"/><Relationship Id="rId11" Type="http://schemas.openxmlformats.org/officeDocument/2006/relationships/image" Target="../media/image5.png"/><Relationship Id="rId12" Type="http://schemas.openxmlformats.org/officeDocument/2006/relationships/slideLayout" Target="../slideLayouts/slideLayout21.xml"/><Relationship Id="rId13" Type="http://schemas.openxmlformats.org/officeDocument/2006/relationships/notesSlide" Target="../notesSlides/notesSlide2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Shape 0"/>
          <p:cNvSpPr/>
          <p:nvPr/>
        </p:nvSpPr>
        <p:spPr>
          <a:xfrm>
            <a:off x="5715000" y="0"/>
            <a:ext cx="3427920" cy="5142600"/>
          </a:xfrm>
          <a:prstGeom prst="rect">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107" name="Image 0" descr="preencoded.png"/>
          <p:cNvPicPr/>
          <p:nvPr/>
        </p:nvPicPr>
        <p:blipFill>
          <a:blip r:embed="rId1"/>
          <a:stretch/>
        </p:blipFill>
        <p:spPr>
          <a:xfrm>
            <a:off x="5776920" y="368280"/>
            <a:ext cx="3303720" cy="4405680"/>
          </a:xfrm>
          <a:prstGeom prst="rect">
            <a:avLst/>
          </a:prstGeom>
          <a:ln w="0">
            <a:noFill/>
          </a:ln>
        </p:spPr>
      </p:pic>
      <p:sp>
        <p:nvSpPr>
          <p:cNvPr id="108" name="Shape 1"/>
          <p:cNvSpPr/>
          <p:nvPr/>
        </p:nvSpPr>
        <p:spPr>
          <a:xfrm>
            <a:off x="496080" y="1388520"/>
            <a:ext cx="2663640" cy="232200"/>
          </a:xfrm>
          <a:prstGeom prst="roundRect">
            <a:avLst>
              <a:gd name="adj" fmla="val 17872"/>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09" name="Text 2"/>
          <p:cNvSpPr/>
          <p:nvPr/>
        </p:nvSpPr>
        <p:spPr>
          <a:xfrm>
            <a:off x="570600" y="1425600"/>
            <a:ext cx="2514600" cy="15768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750" spc="-1" strike="noStrike">
                <a:solidFill>
                  <a:srgbClr val="454240"/>
                </a:solidFill>
                <a:latin typeface="DM Sans"/>
                <a:ea typeface="DM Sans"/>
              </a:rPr>
              <a:t>B.TECH MAJOR PROJECT · MANIPAL UNIVERSITY JAIPUR</a:t>
            </a:r>
            <a:endParaRPr b="0" lang="en-US" sz="750" spc="-1" strike="noStrike">
              <a:solidFill>
                <a:srgbClr val="000000"/>
              </a:solidFill>
              <a:latin typeface="Arial"/>
            </a:endParaRPr>
          </a:p>
        </p:txBody>
      </p:sp>
      <p:sp>
        <p:nvSpPr>
          <p:cNvPr id="110" name="Text 3"/>
          <p:cNvSpPr/>
          <p:nvPr/>
        </p:nvSpPr>
        <p:spPr>
          <a:xfrm>
            <a:off x="496080" y="1671480"/>
            <a:ext cx="4721760" cy="1161720"/>
          </a:xfrm>
          <a:prstGeom prst="rect">
            <a:avLst/>
          </a:prstGeom>
          <a:noFill/>
          <a:ln w="0">
            <a:noFill/>
          </a:ln>
        </p:spPr>
        <p:style>
          <a:lnRef idx="0"/>
          <a:fillRef idx="0"/>
          <a:effectRef idx="0"/>
          <a:fontRef idx="minor"/>
        </p:style>
        <p:txBody>
          <a:bodyPr lIns="0" rIns="0" tIns="0" bIns="0" anchor="t">
            <a:noAutofit/>
          </a:bodyPr>
          <a:p>
            <a:pPr>
              <a:lnSpc>
                <a:spcPts val="3050"/>
              </a:lnSpc>
              <a:tabLst>
                <a:tab algn="l" pos="0"/>
              </a:tabLst>
            </a:pPr>
            <a:r>
              <a:rPr b="0" lang="en-US" sz="2400" spc="-1" strike="noStrike">
                <a:solidFill>
                  <a:srgbClr val="5c4e3d"/>
                </a:solidFill>
                <a:latin typeface="Libre Baskerville"/>
                <a:ea typeface="Libre Baskerville"/>
              </a:rPr>
              <a:t>Design and Development of AI-Driven Scalable Enterprise Applications</a:t>
            </a:r>
            <a:endParaRPr b="0" lang="en-US" sz="2400" spc="-1" strike="noStrike">
              <a:solidFill>
                <a:srgbClr val="000000"/>
              </a:solidFill>
              <a:latin typeface="Arial"/>
            </a:endParaRPr>
          </a:p>
        </p:txBody>
      </p:sp>
      <p:sp>
        <p:nvSpPr>
          <p:cNvPr id="111" name="Text 4"/>
          <p:cNvSpPr/>
          <p:nvPr/>
        </p:nvSpPr>
        <p:spPr>
          <a:xfrm>
            <a:off x="496080" y="3020040"/>
            <a:ext cx="4721760" cy="197280"/>
          </a:xfrm>
          <a:prstGeom prst="rect">
            <a:avLst/>
          </a:prstGeom>
          <a:noFill/>
          <a:ln w="0">
            <a:noFill/>
          </a:ln>
        </p:spPr>
        <p:style>
          <a:lnRef idx="0"/>
          <a:fillRef idx="0"/>
          <a:effectRef idx="0"/>
          <a:fontRef idx="minor"/>
        </p:style>
        <p:txBody>
          <a:bodyPr wrap="none" lIns="0" rIns="0" tIns="0" bIns="0" anchor="t">
            <a:noAutofit/>
          </a:bodyPr>
          <a:p>
            <a:pPr>
              <a:lnSpc>
                <a:spcPts val="1551"/>
              </a:lnSpc>
              <a:tabLst>
                <a:tab algn="l" pos="0"/>
              </a:tabLst>
            </a:pPr>
            <a:r>
              <a:rPr b="1" lang="en-US" sz="950" spc="-1" strike="noStrike">
                <a:solidFill>
                  <a:srgbClr val="454240"/>
                </a:solidFill>
                <a:latin typeface="DM Sans"/>
                <a:ea typeface="DM Sans"/>
              </a:rPr>
              <a:t>Data-Driven Scheme Planning Platform — Simplify Scheme</a:t>
            </a:r>
            <a:endParaRPr b="0" lang="en-US" sz="950" spc="-1" strike="noStrike">
              <a:solidFill>
                <a:srgbClr val="000000"/>
              </a:solidFill>
              <a:latin typeface="Arial"/>
            </a:endParaRPr>
          </a:p>
        </p:txBody>
      </p:sp>
      <p:sp>
        <p:nvSpPr>
          <p:cNvPr id="112" name="Text 5"/>
          <p:cNvSpPr/>
          <p:nvPr/>
        </p:nvSpPr>
        <p:spPr>
          <a:xfrm>
            <a:off x="496080" y="3358080"/>
            <a:ext cx="4721760" cy="39600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Student: </a:t>
            </a:r>
            <a:r>
              <a:rPr b="1" lang="en-US" sz="950" spc="-1" strike="noStrike">
                <a:solidFill>
                  <a:srgbClr val="454240"/>
                </a:solidFill>
                <a:latin typeface="DM Sans"/>
                <a:ea typeface="DM Sans"/>
              </a:rPr>
              <a:t>Gaurav Kumar(229301259)</a:t>
            </a:r>
            <a:r>
              <a:rPr b="0" lang="en-US" sz="950" spc="-1" strike="noStrike">
                <a:solidFill>
                  <a:srgbClr val="454240"/>
                </a:solidFill>
                <a:latin typeface="DM Sans"/>
                <a:ea typeface="DM Sans"/>
              </a:rPr>
              <a:t> · B.Tech CSE · Guide: </a:t>
            </a:r>
            <a:r>
              <a:rPr b="1" lang="en-US" sz="950" spc="-1" strike="noStrike">
                <a:solidFill>
                  <a:srgbClr val="454240"/>
                </a:solidFill>
                <a:latin typeface="DM Sans"/>
                <a:ea typeface="DM Sans"/>
              </a:rPr>
              <a:t>Mrs. Tripti Kulshrestha</a:t>
            </a:r>
            <a:r>
              <a:rPr b="0" lang="en-US" sz="950" spc="-1" strike="noStrike">
                <a:solidFill>
                  <a:srgbClr val="454240"/>
                </a:solidFill>
                <a:latin typeface="DM Sans"/>
                <a:ea typeface="DM Sans"/>
              </a:rPr>
              <a:t> · Organization: </a:t>
            </a:r>
            <a:r>
              <a:rPr b="1" lang="en-US" sz="950" spc="-1" strike="noStrike">
                <a:solidFill>
                  <a:srgbClr val="454240"/>
                </a:solidFill>
                <a:latin typeface="DM Sans"/>
                <a:ea typeface="DM Sans"/>
              </a:rPr>
              <a:t>Simplify Consulting (India) Pvt. Ltd.</a:t>
            </a:r>
            <a:endParaRPr b="0" lang="en-US" sz="950" spc="-1" strike="noStrike">
              <a:solidFill>
                <a:srgbClr val="000000"/>
              </a:solidFill>
              <a:latin typeface="Arial"/>
            </a:endParaRPr>
          </a:p>
        </p:txBody>
      </p:sp>
      <p:sp>
        <p:nvSpPr>
          <p:cNvPr id="113" name=""/>
          <p:cNvSpPr/>
          <p:nvPr/>
        </p:nvSpPr>
        <p:spPr>
          <a:xfrm>
            <a:off x="3429000" y="4114800"/>
            <a:ext cx="180000" cy="345600"/>
          </a:xfrm>
          <a:prstGeom prst="rect">
            <a:avLst/>
          </a:prstGeom>
          <a:noFill/>
          <a:ln w="0">
            <a:noFill/>
          </a:ln>
        </p:spPr>
        <p:style>
          <a:lnRef idx="0"/>
          <a:fillRef idx="0"/>
          <a:effectRef idx="0"/>
          <a:fontRef idx="minor"/>
        </p:style>
        <p:txBody>
          <a:bodyPr wrap="none" lIns="90000" rIns="90000" tIns="45000" bIns="45000" anchor="t">
            <a:noAutofit/>
          </a:bodyPr>
          <a:p>
            <a:pPr>
              <a:lnSpc>
                <a:spcPct val="100000"/>
              </a:lnSpc>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Shape 0"/>
          <p:cNvSpPr/>
          <p:nvPr/>
        </p:nvSpPr>
        <p:spPr>
          <a:xfrm>
            <a:off x="5715000" y="0"/>
            <a:ext cx="3427920" cy="5142600"/>
          </a:xfrm>
          <a:prstGeom prst="rect">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115" name="Image 0" descr="preencoded.png"/>
          <p:cNvPicPr/>
          <p:nvPr/>
        </p:nvPicPr>
        <p:blipFill>
          <a:blip r:embed="rId1"/>
          <a:stretch/>
        </p:blipFill>
        <p:spPr>
          <a:xfrm>
            <a:off x="5772960" y="915480"/>
            <a:ext cx="3311640" cy="3311640"/>
          </a:xfrm>
          <a:prstGeom prst="rect">
            <a:avLst/>
          </a:prstGeom>
          <a:ln w="0">
            <a:noFill/>
          </a:ln>
        </p:spPr>
      </p:pic>
      <p:sp>
        <p:nvSpPr>
          <p:cNvPr id="116" name="Shape 1"/>
          <p:cNvSpPr/>
          <p:nvPr/>
        </p:nvSpPr>
        <p:spPr>
          <a:xfrm>
            <a:off x="465120" y="454680"/>
            <a:ext cx="1033200" cy="222120"/>
          </a:xfrm>
          <a:prstGeom prst="roundRect">
            <a:avLst>
              <a:gd name="adj" fmla="val 17497"/>
            </a:avLst>
          </a:prstGeom>
          <a:noFill/>
          <a:ln w="4763">
            <a:solidFill>
              <a:srgbClr val="b88e23"/>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17" name="Text 2"/>
          <p:cNvSpPr/>
          <p:nvPr/>
        </p:nvSpPr>
        <p:spPr>
          <a:xfrm>
            <a:off x="539640" y="494280"/>
            <a:ext cx="884160" cy="142920"/>
          </a:xfrm>
          <a:prstGeom prst="rect">
            <a:avLst/>
          </a:prstGeom>
          <a:noFill/>
          <a:ln w="0">
            <a:noFill/>
          </a:ln>
        </p:spPr>
        <p:style>
          <a:lnRef idx="0"/>
          <a:fillRef idx="0"/>
          <a:effectRef idx="0"/>
          <a:fontRef idx="minor"/>
        </p:style>
        <p:txBody>
          <a:bodyPr wrap="none" lIns="0" rIns="0" tIns="0" bIns="0" anchor="t">
            <a:noAutofit/>
          </a:bodyPr>
          <a:p>
            <a:pPr>
              <a:lnSpc>
                <a:spcPts val="1100"/>
              </a:lnSpc>
              <a:tabLst>
                <a:tab algn="l" pos="0"/>
              </a:tabLst>
            </a:pPr>
            <a:r>
              <a:rPr b="0" lang="en-US" sz="700" spc="-1" strike="noStrike">
                <a:solidFill>
                  <a:srgbClr val="b88e23"/>
                </a:solidFill>
                <a:latin typeface="DM Sans"/>
                <a:ea typeface="DM Sans"/>
              </a:rPr>
              <a:t>PROJECT OVERVIEW</a:t>
            </a:r>
            <a:endParaRPr b="0" lang="en-US" sz="700" spc="-1" strike="noStrike">
              <a:solidFill>
                <a:srgbClr val="000000"/>
              </a:solidFill>
              <a:latin typeface="Arial"/>
            </a:endParaRPr>
          </a:p>
        </p:txBody>
      </p:sp>
      <p:sp>
        <p:nvSpPr>
          <p:cNvPr id="118" name="Text 3"/>
          <p:cNvSpPr/>
          <p:nvPr/>
        </p:nvSpPr>
        <p:spPr>
          <a:xfrm>
            <a:off x="465120" y="721800"/>
            <a:ext cx="3889080" cy="362160"/>
          </a:xfrm>
          <a:prstGeom prst="rect">
            <a:avLst/>
          </a:prstGeom>
          <a:noFill/>
          <a:ln w="0">
            <a:noFill/>
          </a:ln>
        </p:spPr>
        <p:style>
          <a:lnRef idx="0"/>
          <a:fillRef idx="0"/>
          <a:effectRef idx="0"/>
          <a:fontRef idx="minor"/>
        </p:style>
        <p:txBody>
          <a:bodyPr wrap="none" lIns="0" rIns="0" tIns="0" bIns="0" anchor="t">
            <a:noAutofit/>
          </a:bodyPr>
          <a:p>
            <a:pPr>
              <a:lnSpc>
                <a:spcPts val="2849"/>
              </a:lnSpc>
              <a:tabLst>
                <a:tab algn="l" pos="0"/>
              </a:tabLst>
            </a:pPr>
            <a:r>
              <a:rPr b="0" lang="en-US" sz="2250" spc="-1" strike="noStrike">
                <a:solidFill>
                  <a:srgbClr val="5c4e3d"/>
                </a:solidFill>
                <a:latin typeface="Libre Baskerville"/>
                <a:ea typeface="Libre Baskerville"/>
              </a:rPr>
              <a:t>What is Simplify Scheme?</a:t>
            </a:r>
            <a:endParaRPr b="0" lang="en-US" sz="2250" spc="-1" strike="noStrike">
              <a:solidFill>
                <a:srgbClr val="000000"/>
              </a:solidFill>
              <a:latin typeface="Arial"/>
            </a:endParaRPr>
          </a:p>
        </p:txBody>
      </p:sp>
      <p:sp>
        <p:nvSpPr>
          <p:cNvPr id="119" name="Text 4"/>
          <p:cNvSpPr/>
          <p:nvPr/>
        </p:nvSpPr>
        <p:spPr>
          <a:xfrm>
            <a:off x="465120" y="1248480"/>
            <a:ext cx="4783680" cy="720000"/>
          </a:xfrm>
          <a:prstGeom prst="rect">
            <a:avLst/>
          </a:prstGeom>
          <a:noFill/>
          <a:ln w="0">
            <a:noFill/>
          </a:ln>
        </p:spPr>
        <p:style>
          <a:lnRef idx="0"/>
          <a:fillRef idx="0"/>
          <a:effectRef idx="0"/>
          <a:fontRef idx="minor"/>
        </p:style>
        <p:txBody>
          <a:bodyPr lIns="0" rIns="0" tIns="0" bIns="0" anchor="t">
            <a:noAutofit/>
          </a:bodyPr>
          <a:p>
            <a:pPr>
              <a:lnSpc>
                <a:spcPts val="1400"/>
              </a:lnSpc>
              <a:tabLst>
                <a:tab algn="l" pos="0"/>
              </a:tabLst>
            </a:pPr>
            <a:r>
              <a:rPr b="0" lang="en-US" sz="900" spc="-1" strike="noStrike">
                <a:solidFill>
                  <a:srgbClr val="454240"/>
                </a:solidFill>
                <a:latin typeface="DM Sans"/>
                <a:ea typeface="DM Sans"/>
              </a:rPr>
              <a:t>Simplify Scheme is an AI-powered enterprise platform designed to modernize dealer incentive management for large-scale distribution networks. It replaces manual, error-prone processes with intelligent automation, predictive analytics, and real-time decision support — enabling organizations to plan, track, and optimize incentive schemes at scale.</a:t>
            </a:r>
            <a:endParaRPr b="0" lang="en-US" sz="900" spc="-1" strike="noStrike">
              <a:solidFill>
                <a:srgbClr val="000000"/>
              </a:solidFill>
              <a:latin typeface="Arial"/>
            </a:endParaRPr>
          </a:p>
        </p:txBody>
      </p:sp>
      <p:sp>
        <p:nvSpPr>
          <p:cNvPr id="120" name="Text 5"/>
          <p:cNvSpPr/>
          <p:nvPr/>
        </p:nvSpPr>
        <p:spPr>
          <a:xfrm>
            <a:off x="465120" y="2150280"/>
            <a:ext cx="2323080" cy="382680"/>
          </a:xfrm>
          <a:prstGeom prst="rect">
            <a:avLst/>
          </a:prstGeom>
          <a:noFill/>
          <a:ln w="0">
            <a:noFill/>
          </a:ln>
        </p:spPr>
        <p:style>
          <a:lnRef idx="0"/>
          <a:fillRef idx="0"/>
          <a:effectRef idx="0"/>
          <a:fontRef idx="minor"/>
        </p:style>
        <p:txBody>
          <a:bodyPr wrap="none" lIns="0" rIns="0" tIns="0" bIns="0" anchor="t">
            <a:noAutofit/>
          </a:bodyPr>
          <a:p>
            <a:pPr algn="ctr">
              <a:lnSpc>
                <a:spcPts val="2999"/>
              </a:lnSpc>
              <a:tabLst>
                <a:tab algn="l" pos="0"/>
              </a:tabLst>
            </a:pPr>
            <a:r>
              <a:rPr b="0" lang="en-US" sz="3000" spc="-1" strike="noStrike">
                <a:solidFill>
                  <a:srgbClr val="454240"/>
                </a:solidFill>
                <a:latin typeface="Libre Baskerville"/>
                <a:ea typeface="Libre Baskerville"/>
              </a:rPr>
              <a:t>299+</a:t>
            </a:r>
            <a:endParaRPr b="0" lang="en-US" sz="3000" spc="-1" strike="noStrike">
              <a:solidFill>
                <a:srgbClr val="000000"/>
              </a:solidFill>
              <a:latin typeface="Arial"/>
            </a:endParaRPr>
          </a:p>
        </p:txBody>
      </p:sp>
      <p:sp>
        <p:nvSpPr>
          <p:cNvPr id="121" name="Text 6"/>
          <p:cNvSpPr/>
          <p:nvPr/>
        </p:nvSpPr>
        <p:spPr>
          <a:xfrm>
            <a:off x="900360" y="2673720"/>
            <a:ext cx="1452600" cy="180720"/>
          </a:xfrm>
          <a:prstGeom prst="rect">
            <a:avLst/>
          </a:prstGeom>
          <a:noFill/>
          <a:ln w="0">
            <a:noFill/>
          </a:ln>
        </p:spPr>
        <p:style>
          <a:lnRef idx="0"/>
          <a:fillRef idx="0"/>
          <a:effectRef idx="0"/>
          <a:fontRef idx="minor"/>
        </p:style>
        <p:txBody>
          <a:bodyPr wrap="none" lIns="0" rIns="0" tIns="0" bIns="0" anchor="t">
            <a:noAutofit/>
          </a:bodyPr>
          <a:p>
            <a:pPr algn="ctr">
              <a:lnSpc>
                <a:spcPts val="1400"/>
              </a:lnSpc>
              <a:tabLst>
                <a:tab algn="l" pos="0"/>
              </a:tabLst>
            </a:pPr>
            <a:r>
              <a:rPr b="0" lang="en-US" sz="1100" spc="-1" strike="noStrike">
                <a:solidFill>
                  <a:srgbClr val="454240"/>
                </a:solidFill>
                <a:latin typeface="Libre Baskerville"/>
                <a:ea typeface="Libre Baskerville"/>
              </a:rPr>
              <a:t>KPIs Tracked</a:t>
            </a:r>
            <a:endParaRPr b="0" lang="en-US" sz="1100" spc="-1" strike="noStrike">
              <a:solidFill>
                <a:srgbClr val="000000"/>
              </a:solidFill>
              <a:latin typeface="Arial"/>
            </a:endParaRPr>
          </a:p>
        </p:txBody>
      </p:sp>
      <p:sp>
        <p:nvSpPr>
          <p:cNvPr id="122" name="Text 7"/>
          <p:cNvSpPr/>
          <p:nvPr/>
        </p:nvSpPr>
        <p:spPr>
          <a:xfrm>
            <a:off x="465120" y="2921040"/>
            <a:ext cx="2323080" cy="359280"/>
          </a:xfrm>
          <a:prstGeom prst="rect">
            <a:avLst/>
          </a:prstGeom>
          <a:noFill/>
          <a:ln w="0">
            <a:noFill/>
          </a:ln>
        </p:spPr>
        <p:style>
          <a:lnRef idx="0"/>
          <a:fillRef idx="0"/>
          <a:effectRef idx="0"/>
          <a:fontRef idx="minor"/>
        </p:style>
        <p:txBody>
          <a:bodyPr lIns="0" rIns="0" tIns="0" bIns="0" anchor="t">
            <a:noAutofit/>
          </a:bodyPr>
          <a:p>
            <a:pPr algn="ctr">
              <a:lnSpc>
                <a:spcPts val="1400"/>
              </a:lnSpc>
              <a:tabLst>
                <a:tab algn="l" pos="0"/>
              </a:tabLst>
            </a:pPr>
            <a:r>
              <a:rPr b="0" lang="en-US" sz="900" spc="-1" strike="noStrike">
                <a:solidFill>
                  <a:srgbClr val="454240"/>
                </a:solidFill>
                <a:latin typeface="DM Sans"/>
                <a:ea typeface="DM Sans"/>
              </a:rPr>
              <a:t>Comprehensive performance indicators across dealer operations</a:t>
            </a:r>
            <a:endParaRPr b="0" lang="en-US" sz="900" spc="-1" strike="noStrike">
              <a:solidFill>
                <a:srgbClr val="000000"/>
              </a:solidFill>
              <a:latin typeface="Arial"/>
            </a:endParaRPr>
          </a:p>
        </p:txBody>
      </p:sp>
      <p:sp>
        <p:nvSpPr>
          <p:cNvPr id="123" name="Text 8"/>
          <p:cNvSpPr/>
          <p:nvPr/>
        </p:nvSpPr>
        <p:spPr>
          <a:xfrm>
            <a:off x="2925720" y="2150280"/>
            <a:ext cx="2323080" cy="382680"/>
          </a:xfrm>
          <a:prstGeom prst="rect">
            <a:avLst/>
          </a:prstGeom>
          <a:noFill/>
          <a:ln w="0">
            <a:noFill/>
          </a:ln>
        </p:spPr>
        <p:style>
          <a:lnRef idx="0"/>
          <a:fillRef idx="0"/>
          <a:effectRef idx="0"/>
          <a:fontRef idx="minor"/>
        </p:style>
        <p:txBody>
          <a:bodyPr wrap="none" lIns="0" rIns="0" tIns="0" bIns="0" anchor="t">
            <a:noAutofit/>
          </a:bodyPr>
          <a:p>
            <a:pPr algn="ctr">
              <a:lnSpc>
                <a:spcPts val="2999"/>
              </a:lnSpc>
              <a:tabLst>
                <a:tab algn="l" pos="0"/>
              </a:tabLst>
            </a:pPr>
            <a:r>
              <a:rPr b="0" lang="en-US" sz="3000" spc="-1" strike="noStrike">
                <a:solidFill>
                  <a:srgbClr val="454240"/>
                </a:solidFill>
                <a:latin typeface="Libre Baskerville"/>
                <a:ea typeface="Libre Baskerville"/>
              </a:rPr>
              <a:t>14+</a:t>
            </a:r>
            <a:endParaRPr b="0" lang="en-US" sz="3000" spc="-1" strike="noStrike">
              <a:solidFill>
                <a:srgbClr val="000000"/>
              </a:solidFill>
              <a:latin typeface="Arial"/>
            </a:endParaRPr>
          </a:p>
        </p:txBody>
      </p:sp>
      <p:sp>
        <p:nvSpPr>
          <p:cNvPr id="124" name="Text 9"/>
          <p:cNvSpPr/>
          <p:nvPr/>
        </p:nvSpPr>
        <p:spPr>
          <a:xfrm>
            <a:off x="3360960" y="2673720"/>
            <a:ext cx="1452600" cy="180720"/>
          </a:xfrm>
          <a:prstGeom prst="rect">
            <a:avLst/>
          </a:prstGeom>
          <a:noFill/>
          <a:ln w="0">
            <a:noFill/>
          </a:ln>
        </p:spPr>
        <p:style>
          <a:lnRef idx="0"/>
          <a:fillRef idx="0"/>
          <a:effectRef idx="0"/>
          <a:fontRef idx="minor"/>
        </p:style>
        <p:txBody>
          <a:bodyPr wrap="none" lIns="0" rIns="0" tIns="0" bIns="0" anchor="t">
            <a:noAutofit/>
          </a:bodyPr>
          <a:p>
            <a:pPr algn="ctr">
              <a:lnSpc>
                <a:spcPts val="1400"/>
              </a:lnSpc>
              <a:tabLst>
                <a:tab algn="l" pos="0"/>
              </a:tabLst>
            </a:pPr>
            <a:r>
              <a:rPr b="0" lang="en-US" sz="1100" spc="-1" strike="noStrike">
                <a:solidFill>
                  <a:srgbClr val="454240"/>
                </a:solidFill>
                <a:latin typeface="Libre Baskerville"/>
                <a:ea typeface="Libre Baskerville"/>
              </a:rPr>
              <a:t>ML Models</a:t>
            </a:r>
            <a:endParaRPr b="0" lang="en-US" sz="1100" spc="-1" strike="noStrike">
              <a:solidFill>
                <a:srgbClr val="000000"/>
              </a:solidFill>
              <a:latin typeface="Arial"/>
            </a:endParaRPr>
          </a:p>
        </p:txBody>
      </p:sp>
      <p:sp>
        <p:nvSpPr>
          <p:cNvPr id="125" name="Text 10"/>
          <p:cNvSpPr/>
          <p:nvPr/>
        </p:nvSpPr>
        <p:spPr>
          <a:xfrm>
            <a:off x="2925720" y="2921040"/>
            <a:ext cx="2323080" cy="359280"/>
          </a:xfrm>
          <a:prstGeom prst="rect">
            <a:avLst/>
          </a:prstGeom>
          <a:noFill/>
          <a:ln w="0">
            <a:noFill/>
          </a:ln>
        </p:spPr>
        <p:style>
          <a:lnRef idx="0"/>
          <a:fillRef idx="0"/>
          <a:effectRef idx="0"/>
          <a:fontRef idx="minor"/>
        </p:style>
        <p:txBody>
          <a:bodyPr lIns="0" rIns="0" tIns="0" bIns="0" anchor="t">
            <a:noAutofit/>
          </a:bodyPr>
          <a:p>
            <a:pPr algn="ctr">
              <a:lnSpc>
                <a:spcPts val="1400"/>
              </a:lnSpc>
              <a:tabLst>
                <a:tab algn="l" pos="0"/>
              </a:tabLst>
            </a:pPr>
            <a:r>
              <a:rPr b="0" lang="en-US" sz="900" spc="-1" strike="noStrike">
                <a:solidFill>
                  <a:srgbClr val="454240"/>
                </a:solidFill>
                <a:latin typeface="DM Sans"/>
                <a:ea typeface="DM Sans"/>
              </a:rPr>
              <a:t>Specialized models for churn, performance, and forecasting</a:t>
            </a:r>
            <a:endParaRPr b="0" lang="en-US" sz="900" spc="-1" strike="noStrike">
              <a:solidFill>
                <a:srgbClr val="000000"/>
              </a:solidFill>
              <a:latin typeface="Arial"/>
            </a:endParaRPr>
          </a:p>
        </p:txBody>
      </p:sp>
      <p:sp>
        <p:nvSpPr>
          <p:cNvPr id="126" name="Text 11"/>
          <p:cNvSpPr/>
          <p:nvPr/>
        </p:nvSpPr>
        <p:spPr>
          <a:xfrm>
            <a:off x="1695240" y="3557520"/>
            <a:ext cx="2323080" cy="382680"/>
          </a:xfrm>
          <a:prstGeom prst="rect">
            <a:avLst/>
          </a:prstGeom>
          <a:noFill/>
          <a:ln w="0">
            <a:noFill/>
          </a:ln>
        </p:spPr>
        <p:style>
          <a:lnRef idx="0"/>
          <a:fillRef idx="0"/>
          <a:effectRef idx="0"/>
          <a:fontRef idx="minor"/>
        </p:style>
        <p:txBody>
          <a:bodyPr wrap="none" lIns="0" rIns="0" tIns="0" bIns="0" anchor="t">
            <a:noAutofit/>
          </a:bodyPr>
          <a:p>
            <a:pPr algn="ctr">
              <a:lnSpc>
                <a:spcPts val="2999"/>
              </a:lnSpc>
              <a:tabLst>
                <a:tab algn="l" pos="0"/>
              </a:tabLst>
            </a:pPr>
            <a:r>
              <a:rPr b="0" lang="en-US" sz="3000" spc="-1" strike="noStrike">
                <a:solidFill>
                  <a:srgbClr val="454240"/>
                </a:solidFill>
                <a:latin typeface="Libre Baskerville"/>
                <a:ea typeface="Libre Baskerville"/>
              </a:rPr>
              <a:t>3</a:t>
            </a:r>
            <a:endParaRPr b="0" lang="en-US" sz="3000" spc="-1" strike="noStrike">
              <a:solidFill>
                <a:srgbClr val="000000"/>
              </a:solidFill>
              <a:latin typeface="Arial"/>
            </a:endParaRPr>
          </a:p>
        </p:txBody>
      </p:sp>
      <p:sp>
        <p:nvSpPr>
          <p:cNvPr id="127" name="Text 12"/>
          <p:cNvSpPr/>
          <p:nvPr/>
        </p:nvSpPr>
        <p:spPr>
          <a:xfrm>
            <a:off x="2130480" y="4080960"/>
            <a:ext cx="1452600" cy="180720"/>
          </a:xfrm>
          <a:prstGeom prst="rect">
            <a:avLst/>
          </a:prstGeom>
          <a:noFill/>
          <a:ln w="0">
            <a:noFill/>
          </a:ln>
        </p:spPr>
        <p:style>
          <a:lnRef idx="0"/>
          <a:fillRef idx="0"/>
          <a:effectRef idx="0"/>
          <a:fontRef idx="minor"/>
        </p:style>
        <p:txBody>
          <a:bodyPr wrap="none" lIns="0" rIns="0" tIns="0" bIns="0" anchor="t">
            <a:noAutofit/>
          </a:bodyPr>
          <a:p>
            <a:pPr algn="ctr">
              <a:lnSpc>
                <a:spcPts val="1400"/>
              </a:lnSpc>
              <a:tabLst>
                <a:tab algn="l" pos="0"/>
              </a:tabLst>
            </a:pPr>
            <a:r>
              <a:rPr b="0" lang="en-US" sz="1100" spc="-1" strike="noStrike">
                <a:solidFill>
                  <a:srgbClr val="454240"/>
                </a:solidFill>
                <a:latin typeface="Libre Baskerville"/>
                <a:ea typeface="Libre Baskerville"/>
              </a:rPr>
              <a:t>Core Pillars</a:t>
            </a:r>
            <a:endParaRPr b="0" lang="en-US" sz="1100" spc="-1" strike="noStrike">
              <a:solidFill>
                <a:srgbClr val="000000"/>
              </a:solidFill>
              <a:latin typeface="Arial"/>
            </a:endParaRPr>
          </a:p>
        </p:txBody>
      </p:sp>
      <p:sp>
        <p:nvSpPr>
          <p:cNvPr id="128" name="Text 13"/>
          <p:cNvSpPr/>
          <p:nvPr/>
        </p:nvSpPr>
        <p:spPr>
          <a:xfrm>
            <a:off x="1695240" y="4328280"/>
            <a:ext cx="2323080" cy="359280"/>
          </a:xfrm>
          <a:prstGeom prst="rect">
            <a:avLst/>
          </a:prstGeom>
          <a:noFill/>
          <a:ln w="0">
            <a:noFill/>
          </a:ln>
        </p:spPr>
        <p:style>
          <a:lnRef idx="0"/>
          <a:fillRef idx="0"/>
          <a:effectRef idx="0"/>
          <a:fontRef idx="minor"/>
        </p:style>
        <p:txBody>
          <a:bodyPr lIns="0" rIns="0" tIns="0" bIns="0" anchor="t">
            <a:noAutofit/>
          </a:bodyPr>
          <a:p>
            <a:pPr algn="ctr">
              <a:lnSpc>
                <a:spcPts val="1400"/>
              </a:lnSpc>
              <a:tabLst>
                <a:tab algn="l" pos="0"/>
              </a:tabLst>
            </a:pPr>
            <a:r>
              <a:rPr b="0" lang="en-US" sz="900" spc="-1" strike="noStrike">
                <a:solidFill>
                  <a:srgbClr val="454240"/>
                </a:solidFill>
                <a:latin typeface="DM Sans"/>
                <a:ea typeface="DM Sans"/>
              </a:rPr>
              <a:t>Scheme planning, KPI tracking, and AI decision support</a:t>
            </a:r>
            <a:endParaRPr b="0" lang="en-US" sz="9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Shape 0"/>
          <p:cNvSpPr/>
          <p:nvPr/>
        </p:nvSpPr>
        <p:spPr>
          <a:xfrm>
            <a:off x="496080" y="747360"/>
            <a:ext cx="731880" cy="241560"/>
          </a:xfrm>
          <a:prstGeom prst="roundRect">
            <a:avLst>
              <a:gd name="adj" fmla="val 17171"/>
            </a:avLst>
          </a:prstGeom>
          <a:noFill/>
          <a:ln w="4763">
            <a:solidFill>
              <a:srgbClr val="b88e23"/>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30" name="Text 1"/>
          <p:cNvSpPr/>
          <p:nvPr/>
        </p:nvSpPr>
        <p:spPr>
          <a:xfrm>
            <a:off x="575280" y="789480"/>
            <a:ext cx="573480" cy="15768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750" spc="-1" strike="noStrike">
                <a:solidFill>
                  <a:srgbClr val="b88e23"/>
                </a:solidFill>
                <a:latin typeface="DM Sans"/>
                <a:ea typeface="DM Sans"/>
              </a:rPr>
              <a:t>MOTIVATION</a:t>
            </a:r>
            <a:endParaRPr b="0" lang="en-US" sz="750" spc="-1" strike="noStrike">
              <a:solidFill>
                <a:srgbClr val="000000"/>
              </a:solidFill>
              <a:latin typeface="Arial"/>
            </a:endParaRPr>
          </a:p>
        </p:txBody>
      </p:sp>
      <p:sp>
        <p:nvSpPr>
          <p:cNvPr id="131" name="Text 2"/>
          <p:cNvSpPr/>
          <p:nvPr/>
        </p:nvSpPr>
        <p:spPr>
          <a:xfrm>
            <a:off x="496080" y="1039680"/>
            <a:ext cx="3099960" cy="386640"/>
          </a:xfrm>
          <a:prstGeom prst="rect">
            <a:avLst/>
          </a:prstGeom>
          <a:noFill/>
          <a:ln w="0">
            <a:noFill/>
          </a:ln>
        </p:spPr>
        <p:style>
          <a:lnRef idx="0"/>
          <a:fillRef idx="0"/>
          <a:effectRef idx="0"/>
          <a:fontRef idx="minor"/>
        </p:style>
        <p:txBody>
          <a:bodyPr wrap="none" lIns="0" rIns="0" tIns="0" bIns="0" anchor="t">
            <a:noAutofit/>
          </a:bodyPr>
          <a:p>
            <a:pPr>
              <a:lnSpc>
                <a:spcPts val="3050"/>
              </a:lnSpc>
              <a:tabLst>
                <a:tab algn="l" pos="0"/>
              </a:tabLst>
            </a:pPr>
            <a:r>
              <a:rPr b="0" lang="en-US" sz="2400" spc="-1" strike="noStrike">
                <a:solidFill>
                  <a:srgbClr val="5c4e3d"/>
                </a:solidFill>
                <a:latin typeface="Libre Baskerville"/>
                <a:ea typeface="Libre Baskerville"/>
              </a:rPr>
              <a:t>Why This Project?</a:t>
            </a:r>
            <a:endParaRPr b="0" lang="en-US" sz="2400" spc="-1" strike="noStrike">
              <a:solidFill>
                <a:srgbClr val="000000"/>
              </a:solidFill>
              <a:latin typeface="Arial"/>
            </a:endParaRPr>
          </a:p>
        </p:txBody>
      </p:sp>
      <p:sp>
        <p:nvSpPr>
          <p:cNvPr id="132" name="Text 3"/>
          <p:cNvSpPr/>
          <p:nvPr/>
        </p:nvSpPr>
        <p:spPr>
          <a:xfrm>
            <a:off x="496080" y="1613160"/>
            <a:ext cx="8150760" cy="39600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Traditional dealer incentive management relies on static, manual processes that cannot keep pace with dynamic market conditions. Organizations face significant operational inefficiencies, revenue leakage, and missed opportunities due to a lack of intelligent automation.</a:t>
            </a:r>
            <a:endParaRPr b="0" lang="en-US" sz="950" spc="-1" strike="noStrike">
              <a:solidFill>
                <a:srgbClr val="000000"/>
              </a:solidFill>
              <a:latin typeface="Arial"/>
            </a:endParaRPr>
          </a:p>
        </p:txBody>
      </p:sp>
      <p:sp>
        <p:nvSpPr>
          <p:cNvPr id="133" name="Shape 4"/>
          <p:cNvSpPr/>
          <p:nvPr/>
        </p:nvSpPr>
        <p:spPr>
          <a:xfrm>
            <a:off x="406800" y="2149560"/>
            <a:ext cx="4102200" cy="2245320"/>
          </a:xfrm>
          <a:prstGeom prst="roundRect">
            <a:avLst>
              <a:gd name="adj" fmla="val 3976"/>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34" name="Text 5"/>
          <p:cNvSpPr/>
          <p:nvPr/>
        </p:nvSpPr>
        <p:spPr>
          <a:xfrm>
            <a:off x="530640" y="2273760"/>
            <a:ext cx="158868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000000"/>
                </a:solidFill>
                <a:latin typeface="Libre Baskerville"/>
                <a:ea typeface="Libre Baskerville"/>
              </a:rPr>
              <a:t>The Core Challenge</a:t>
            </a:r>
            <a:endParaRPr b="0" lang="en-US" sz="1200" spc="-1" strike="noStrike">
              <a:solidFill>
                <a:srgbClr val="000000"/>
              </a:solidFill>
              <a:latin typeface="Arial"/>
            </a:endParaRPr>
          </a:p>
        </p:txBody>
      </p:sp>
      <p:sp>
        <p:nvSpPr>
          <p:cNvPr id="135" name="Text 6"/>
          <p:cNvSpPr/>
          <p:nvPr/>
        </p:nvSpPr>
        <p:spPr>
          <a:xfrm>
            <a:off x="530640" y="2591640"/>
            <a:ext cx="3854160" cy="99108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000000"/>
                </a:solidFill>
                <a:latin typeface="DM Sans"/>
                <a:ea typeface="DM Sans"/>
              </a:rPr>
              <a:t>Manual incentive scheme planning is slow, error-prone, and resource-intensive. Static rule-based systems fail to adapt to evolving dealer behavior, seasonal trends, or competitive dynamics — resulting in suboptimal budget allocation and reduced dealer engagement.</a:t>
            </a:r>
            <a:endParaRPr b="0" lang="en-US" sz="950" spc="-1" strike="noStrike">
              <a:solidFill>
                <a:srgbClr val="000000"/>
              </a:solidFill>
              <a:latin typeface="Arial"/>
            </a:endParaRPr>
          </a:p>
        </p:txBody>
      </p:sp>
      <p:sp>
        <p:nvSpPr>
          <p:cNvPr id="136" name="Text 7"/>
          <p:cNvSpPr/>
          <p:nvPr/>
        </p:nvSpPr>
        <p:spPr>
          <a:xfrm>
            <a:off x="4727880" y="2273760"/>
            <a:ext cx="187668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5c4e3d"/>
                </a:solidFill>
                <a:latin typeface="Libre Baskerville"/>
                <a:ea typeface="Libre Baskerville"/>
              </a:rPr>
              <a:t>What the Market Needs</a:t>
            </a:r>
            <a:endParaRPr b="0" lang="en-US" sz="1200" spc="-1" strike="noStrike">
              <a:solidFill>
                <a:srgbClr val="000000"/>
              </a:solidFill>
              <a:latin typeface="Arial"/>
            </a:endParaRPr>
          </a:p>
        </p:txBody>
      </p:sp>
      <p:sp>
        <p:nvSpPr>
          <p:cNvPr id="137" name="Text 8"/>
          <p:cNvSpPr/>
          <p:nvPr/>
        </p:nvSpPr>
        <p:spPr>
          <a:xfrm>
            <a:off x="4727880" y="2591640"/>
            <a:ext cx="3923640" cy="1760040"/>
          </a:xfrm>
          <a:prstGeom prst="rect">
            <a:avLst/>
          </a:prstGeom>
          <a:noFill/>
          <a:ln w="0">
            <a:noFill/>
          </a:ln>
        </p:spPr>
        <p:style>
          <a:lnRef idx="0"/>
          <a:fillRef idx="0"/>
          <a:effectRef idx="0"/>
          <a:fontRef idx="minor"/>
        </p:style>
        <p:txBody>
          <a:bodyPr lIns="0" rIns="0" tIns="0" bIns="0" anchor="t">
            <a:noAutofit/>
          </a:bodyPr>
          <a:p>
            <a:pPr marL="343080" indent="-343080">
              <a:lnSpc>
                <a:spcPts val="1551"/>
              </a:lnSpc>
              <a:buClr>
                <a:srgbClr val="454240"/>
              </a:buClr>
              <a:buFont typeface="Symbol" charset="2"/>
              <a:buChar char=""/>
            </a:pPr>
            <a:r>
              <a:rPr b="0" lang="en-US" sz="950" spc="-1" strike="noStrike">
                <a:solidFill>
                  <a:srgbClr val="454240"/>
                </a:solidFill>
                <a:latin typeface="DM Sans"/>
                <a:ea typeface="DM Sans"/>
              </a:rPr>
              <a:t>Predictive analytics to anticipate dealer churn and performance shifts</a:t>
            </a:r>
            <a:endParaRPr b="0" lang="en-US" sz="950" spc="-1" strike="noStrike">
              <a:solidFill>
                <a:srgbClr val="000000"/>
              </a:solidFill>
              <a:latin typeface="Arial"/>
            </a:endParaRPr>
          </a:p>
          <a:p>
            <a:pPr marL="343080" indent="-343080">
              <a:lnSpc>
                <a:spcPts val="1551"/>
              </a:lnSpc>
              <a:buClr>
                <a:srgbClr val="454240"/>
              </a:buClr>
              <a:buFont typeface="Symbol" charset="2"/>
              <a:buChar char=""/>
            </a:pPr>
            <a:r>
              <a:rPr b="0" lang="en-US" sz="950" spc="-1" strike="noStrike">
                <a:solidFill>
                  <a:srgbClr val="454240"/>
                </a:solidFill>
                <a:latin typeface="DM Sans"/>
                <a:ea typeface="DM Sans"/>
              </a:rPr>
              <a:t>Automated scheme creation and validation workflows</a:t>
            </a:r>
            <a:endParaRPr b="0" lang="en-US" sz="950" spc="-1" strike="noStrike">
              <a:solidFill>
                <a:srgbClr val="000000"/>
              </a:solidFill>
              <a:latin typeface="Arial"/>
            </a:endParaRPr>
          </a:p>
          <a:p>
            <a:pPr marL="343080" indent="-343080">
              <a:lnSpc>
                <a:spcPts val="1551"/>
              </a:lnSpc>
              <a:buClr>
                <a:srgbClr val="454240"/>
              </a:buClr>
              <a:buFont typeface="Symbol" charset="2"/>
              <a:buChar char=""/>
            </a:pPr>
            <a:r>
              <a:rPr b="0" lang="en-US" sz="950" spc="-1" strike="noStrike">
                <a:solidFill>
                  <a:srgbClr val="454240"/>
                </a:solidFill>
                <a:latin typeface="DM Sans"/>
                <a:ea typeface="DM Sans"/>
              </a:rPr>
              <a:t>Scalable architecture capable of handling enterprise-grade data volumes</a:t>
            </a:r>
            <a:endParaRPr b="0" lang="en-US" sz="950" spc="-1" strike="noStrike">
              <a:solidFill>
                <a:srgbClr val="000000"/>
              </a:solidFill>
              <a:latin typeface="Arial"/>
            </a:endParaRPr>
          </a:p>
          <a:p>
            <a:pPr marL="343080" indent="-343080">
              <a:lnSpc>
                <a:spcPts val="1551"/>
              </a:lnSpc>
              <a:buClr>
                <a:srgbClr val="454240"/>
              </a:buClr>
              <a:buFont typeface="Symbol" charset="2"/>
              <a:buChar char=""/>
            </a:pPr>
            <a:r>
              <a:rPr b="0" lang="en-US" sz="950" spc="-1" strike="noStrike">
                <a:solidFill>
                  <a:srgbClr val="454240"/>
                </a:solidFill>
                <a:latin typeface="DM Sans"/>
                <a:ea typeface="DM Sans"/>
              </a:rPr>
              <a:t>Real-time fraud detection and anomaly monitoring</a:t>
            </a:r>
            <a:endParaRPr b="0" lang="en-US" sz="950" spc="-1" strike="noStrike">
              <a:solidFill>
                <a:srgbClr val="000000"/>
              </a:solidFill>
              <a:latin typeface="Arial"/>
            </a:endParaRPr>
          </a:p>
          <a:p>
            <a:pPr marL="343080" indent="-343080">
              <a:lnSpc>
                <a:spcPts val="1551"/>
              </a:lnSpc>
              <a:buClr>
                <a:srgbClr val="454240"/>
              </a:buClr>
              <a:buFont typeface="Symbol" charset="2"/>
              <a:buChar char=""/>
            </a:pPr>
            <a:r>
              <a:rPr b="0" lang="en-US" sz="950" spc="-1" strike="noStrike">
                <a:solidFill>
                  <a:srgbClr val="454240"/>
                </a:solidFill>
                <a:latin typeface="DM Sans"/>
                <a:ea typeface="DM Sans"/>
              </a:rPr>
              <a:t>AI-assisted decision-making for scheme designers and managers</a:t>
            </a:r>
            <a:endParaRPr b="0" lang="en-US" sz="950" spc="-1" strike="noStrike">
              <a:solidFill>
                <a:srgbClr val="000000"/>
              </a:solidFill>
              <a:latin typeface="Arial"/>
            </a:endParaRPr>
          </a:p>
        </p:txBody>
      </p:sp>
      <p:pic>
        <p:nvPicPr>
          <p:cNvPr id="138" name="" descr=""/>
          <p:cNvPicPr/>
          <p:nvPr/>
        </p:nvPicPr>
        <p:blipFill>
          <a:blip r:embed="rId1"/>
          <a:stretch/>
        </p:blipFill>
        <p:spPr>
          <a:xfrm>
            <a:off x="8001000" y="4701600"/>
            <a:ext cx="1142280" cy="44136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Shape 0"/>
          <p:cNvSpPr/>
          <p:nvPr/>
        </p:nvSpPr>
        <p:spPr>
          <a:xfrm>
            <a:off x="496080" y="469800"/>
            <a:ext cx="1165680" cy="241560"/>
          </a:xfrm>
          <a:prstGeom prst="roundRect">
            <a:avLst>
              <a:gd name="adj" fmla="val 17171"/>
            </a:avLst>
          </a:prstGeom>
          <a:noFill/>
          <a:ln w="4763">
            <a:solidFill>
              <a:srgbClr val="b88e23"/>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40" name="Text 1"/>
          <p:cNvSpPr/>
          <p:nvPr/>
        </p:nvSpPr>
        <p:spPr>
          <a:xfrm>
            <a:off x="575280" y="511920"/>
            <a:ext cx="1007280" cy="15768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750" spc="-1" strike="noStrike">
                <a:solidFill>
                  <a:srgbClr val="b88e23"/>
                </a:solidFill>
                <a:latin typeface="DM Sans"/>
                <a:ea typeface="DM Sans"/>
              </a:rPr>
              <a:t>PROBLEM STATEMENT</a:t>
            </a:r>
            <a:endParaRPr b="0" lang="en-US" sz="750" spc="-1" strike="noStrike">
              <a:solidFill>
                <a:srgbClr val="000000"/>
              </a:solidFill>
              <a:latin typeface="Arial"/>
            </a:endParaRPr>
          </a:p>
        </p:txBody>
      </p:sp>
      <p:sp>
        <p:nvSpPr>
          <p:cNvPr id="141" name="Text 2"/>
          <p:cNvSpPr/>
          <p:nvPr/>
        </p:nvSpPr>
        <p:spPr>
          <a:xfrm>
            <a:off x="496080" y="762120"/>
            <a:ext cx="5580000" cy="386640"/>
          </a:xfrm>
          <a:prstGeom prst="rect">
            <a:avLst/>
          </a:prstGeom>
          <a:noFill/>
          <a:ln w="0">
            <a:noFill/>
          </a:ln>
        </p:spPr>
        <p:style>
          <a:lnRef idx="0"/>
          <a:fillRef idx="0"/>
          <a:effectRef idx="0"/>
          <a:fontRef idx="minor"/>
        </p:style>
        <p:txBody>
          <a:bodyPr wrap="none" lIns="0" rIns="0" tIns="0" bIns="0" anchor="t">
            <a:noAutofit/>
          </a:bodyPr>
          <a:p>
            <a:pPr>
              <a:lnSpc>
                <a:spcPts val="3050"/>
              </a:lnSpc>
              <a:tabLst>
                <a:tab algn="l" pos="0"/>
              </a:tabLst>
            </a:pPr>
            <a:r>
              <a:rPr b="0" lang="en-US" sz="2400" spc="-1" strike="noStrike">
                <a:solidFill>
                  <a:srgbClr val="5c4e3d"/>
                </a:solidFill>
                <a:latin typeface="Libre Baskerville"/>
                <a:ea typeface="Libre Baskerville"/>
              </a:rPr>
              <a:t>Limitations of Existing Approaches</a:t>
            </a:r>
            <a:endParaRPr b="0" lang="en-US" sz="2400" spc="-1" strike="noStrike">
              <a:solidFill>
                <a:srgbClr val="000000"/>
              </a:solidFill>
              <a:latin typeface="Arial"/>
            </a:endParaRPr>
          </a:p>
        </p:txBody>
      </p:sp>
      <p:sp>
        <p:nvSpPr>
          <p:cNvPr id="142" name="Text 3"/>
          <p:cNvSpPr/>
          <p:nvPr/>
        </p:nvSpPr>
        <p:spPr>
          <a:xfrm>
            <a:off x="496080" y="1335960"/>
            <a:ext cx="8150760" cy="39600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Current dealer incentive management relies on fragmented tools — spreadsheets, legacy ERPs, and manual reporting — that lack the intelligence, speed, and scalability required for modern enterprise operations.</a:t>
            </a:r>
            <a:endParaRPr b="0" lang="en-US" sz="950" spc="-1" strike="noStrike">
              <a:solidFill>
                <a:srgbClr val="000000"/>
              </a:solidFill>
              <a:latin typeface="Arial"/>
            </a:endParaRPr>
          </a:p>
        </p:txBody>
      </p:sp>
      <p:sp>
        <p:nvSpPr>
          <p:cNvPr id="143" name="Shape 4"/>
          <p:cNvSpPr/>
          <p:nvPr/>
        </p:nvSpPr>
        <p:spPr>
          <a:xfrm>
            <a:off x="496080" y="1872360"/>
            <a:ext cx="4012920" cy="1337400"/>
          </a:xfrm>
          <a:prstGeom prst="roundRect">
            <a:avLst>
              <a:gd name="adj" fmla="val 5123"/>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44" name="Shape 5"/>
          <p:cNvSpPr/>
          <p:nvPr/>
        </p:nvSpPr>
        <p:spPr>
          <a:xfrm>
            <a:off x="481680" y="1872360"/>
            <a:ext cx="56160" cy="1337400"/>
          </a:xfrm>
          <a:prstGeom prst="roundRect">
            <a:avLst>
              <a:gd name="adj" fmla="val 91163"/>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45" name="Text 6"/>
          <p:cNvSpPr/>
          <p:nvPr/>
        </p:nvSpPr>
        <p:spPr>
          <a:xfrm>
            <a:off x="677160" y="2010600"/>
            <a:ext cx="205488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No Predictive Intelligence</a:t>
            </a:r>
            <a:endParaRPr b="0" lang="en-US" sz="1200" spc="-1" strike="noStrike">
              <a:solidFill>
                <a:srgbClr val="000000"/>
              </a:solidFill>
              <a:latin typeface="Arial"/>
            </a:endParaRPr>
          </a:p>
        </p:txBody>
      </p:sp>
      <p:sp>
        <p:nvSpPr>
          <p:cNvPr id="146" name="Text 7"/>
          <p:cNvSpPr/>
          <p:nvPr/>
        </p:nvSpPr>
        <p:spPr>
          <a:xfrm>
            <a:off x="677160" y="2278800"/>
            <a:ext cx="3693600" cy="79272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Excel and ERP systems are reactive by design. They record what happened but cannot forecast what will happen — leaving organizations unable to proactively manage dealer churn, performance dips, or budget overruns.</a:t>
            </a:r>
            <a:endParaRPr b="0" lang="en-US" sz="950" spc="-1" strike="noStrike">
              <a:solidFill>
                <a:srgbClr val="000000"/>
              </a:solidFill>
              <a:latin typeface="Arial"/>
            </a:endParaRPr>
          </a:p>
        </p:txBody>
      </p:sp>
      <p:sp>
        <p:nvSpPr>
          <p:cNvPr id="147" name="Shape 8"/>
          <p:cNvSpPr/>
          <p:nvPr/>
        </p:nvSpPr>
        <p:spPr>
          <a:xfrm>
            <a:off x="4633920" y="1872360"/>
            <a:ext cx="4012920" cy="1337400"/>
          </a:xfrm>
          <a:prstGeom prst="roundRect">
            <a:avLst>
              <a:gd name="adj" fmla="val 5123"/>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48" name="Shape 9"/>
          <p:cNvSpPr/>
          <p:nvPr/>
        </p:nvSpPr>
        <p:spPr>
          <a:xfrm>
            <a:off x="4619520" y="1872360"/>
            <a:ext cx="56160" cy="1337400"/>
          </a:xfrm>
          <a:prstGeom prst="roundRect">
            <a:avLst>
              <a:gd name="adj" fmla="val 91163"/>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49" name="Text 10"/>
          <p:cNvSpPr/>
          <p:nvPr/>
        </p:nvSpPr>
        <p:spPr>
          <a:xfrm>
            <a:off x="4815000" y="2010600"/>
            <a:ext cx="212976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No Dynamic Optimization</a:t>
            </a:r>
            <a:endParaRPr b="0" lang="en-US" sz="1200" spc="-1" strike="noStrike">
              <a:solidFill>
                <a:srgbClr val="000000"/>
              </a:solidFill>
              <a:latin typeface="Arial"/>
            </a:endParaRPr>
          </a:p>
        </p:txBody>
      </p:sp>
      <p:sp>
        <p:nvSpPr>
          <p:cNvPr id="150" name="Text 11"/>
          <p:cNvSpPr/>
          <p:nvPr/>
        </p:nvSpPr>
        <p:spPr>
          <a:xfrm>
            <a:off x="4815000" y="2278800"/>
            <a:ext cx="3693600" cy="79272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Static slab structures and fixed rules cannot adapt to real-time market signals. Incentive schemes remain unchanged even when dealer behavior, competition, or demand patterns shift significantly.</a:t>
            </a:r>
            <a:endParaRPr b="0" lang="en-US" sz="950" spc="-1" strike="noStrike">
              <a:solidFill>
                <a:srgbClr val="000000"/>
              </a:solidFill>
              <a:latin typeface="Arial"/>
            </a:endParaRPr>
          </a:p>
        </p:txBody>
      </p:sp>
      <p:sp>
        <p:nvSpPr>
          <p:cNvPr id="151" name="Shape 12"/>
          <p:cNvSpPr/>
          <p:nvPr/>
        </p:nvSpPr>
        <p:spPr>
          <a:xfrm>
            <a:off x="496080" y="3335040"/>
            <a:ext cx="4012920" cy="1337400"/>
          </a:xfrm>
          <a:prstGeom prst="roundRect">
            <a:avLst>
              <a:gd name="adj" fmla="val 5123"/>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52" name="Shape 13"/>
          <p:cNvSpPr/>
          <p:nvPr/>
        </p:nvSpPr>
        <p:spPr>
          <a:xfrm>
            <a:off x="481680" y="3335040"/>
            <a:ext cx="56160" cy="1337400"/>
          </a:xfrm>
          <a:prstGeom prst="roundRect">
            <a:avLst>
              <a:gd name="adj" fmla="val 91163"/>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53" name="Text 14"/>
          <p:cNvSpPr/>
          <p:nvPr/>
        </p:nvSpPr>
        <p:spPr>
          <a:xfrm>
            <a:off x="677160" y="3473280"/>
            <a:ext cx="318924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No Real-Time Fraud &amp; Churn Detection</a:t>
            </a:r>
            <a:endParaRPr b="0" lang="en-US" sz="1200" spc="-1" strike="noStrike">
              <a:solidFill>
                <a:srgbClr val="000000"/>
              </a:solidFill>
              <a:latin typeface="Arial"/>
            </a:endParaRPr>
          </a:p>
        </p:txBody>
      </p:sp>
      <p:sp>
        <p:nvSpPr>
          <p:cNvPr id="154" name="Text 15"/>
          <p:cNvSpPr/>
          <p:nvPr/>
        </p:nvSpPr>
        <p:spPr>
          <a:xfrm>
            <a:off x="677160" y="3741480"/>
            <a:ext cx="3693600" cy="79272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Manual audits and periodic reviews allow fraudulent claims and dealer disengagement to go undetected for weeks. There is no automated mechanism to flag anomalies or trigger corrective actions in real time.</a:t>
            </a:r>
            <a:endParaRPr b="0" lang="en-US" sz="950" spc="-1" strike="noStrike">
              <a:solidFill>
                <a:srgbClr val="000000"/>
              </a:solidFill>
              <a:latin typeface="Arial"/>
            </a:endParaRPr>
          </a:p>
        </p:txBody>
      </p:sp>
      <p:sp>
        <p:nvSpPr>
          <p:cNvPr id="155" name="Shape 16"/>
          <p:cNvSpPr/>
          <p:nvPr/>
        </p:nvSpPr>
        <p:spPr>
          <a:xfrm>
            <a:off x="4633920" y="3335040"/>
            <a:ext cx="4012920" cy="1337400"/>
          </a:xfrm>
          <a:prstGeom prst="roundRect">
            <a:avLst>
              <a:gd name="adj" fmla="val 5123"/>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56" name="Shape 17"/>
          <p:cNvSpPr/>
          <p:nvPr/>
        </p:nvSpPr>
        <p:spPr>
          <a:xfrm>
            <a:off x="4619520" y="3335040"/>
            <a:ext cx="56160" cy="1337400"/>
          </a:xfrm>
          <a:prstGeom prst="roundRect">
            <a:avLst>
              <a:gd name="adj" fmla="val 91163"/>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57" name="Text 18"/>
          <p:cNvSpPr/>
          <p:nvPr/>
        </p:nvSpPr>
        <p:spPr>
          <a:xfrm>
            <a:off x="4815000" y="3473280"/>
            <a:ext cx="257508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Scalability &amp; Collaboration Gaps</a:t>
            </a:r>
            <a:endParaRPr b="0" lang="en-US" sz="1200" spc="-1" strike="noStrike">
              <a:solidFill>
                <a:srgbClr val="000000"/>
              </a:solidFill>
              <a:latin typeface="Arial"/>
            </a:endParaRPr>
          </a:p>
        </p:txBody>
      </p:sp>
      <p:sp>
        <p:nvSpPr>
          <p:cNvPr id="158" name="Text 19"/>
          <p:cNvSpPr/>
          <p:nvPr/>
        </p:nvSpPr>
        <p:spPr>
          <a:xfrm>
            <a:off x="4815000" y="3741480"/>
            <a:ext cx="3693600" cy="79272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Spreadsheet-based processes break down at enterprise scale. Version conflicts, data silos, and lack of audit trails make it nearly impossible to manage schemes across hundreds of dealers and thousands of SKUs.</a:t>
            </a:r>
            <a:endParaRPr b="0" lang="en-US" sz="950" spc="-1" strike="noStrike">
              <a:solidFill>
                <a:srgbClr val="000000"/>
              </a:solidFill>
              <a:latin typeface="Arial"/>
            </a:endParaRPr>
          </a:p>
        </p:txBody>
      </p:sp>
      <p:pic>
        <p:nvPicPr>
          <p:cNvPr id="159" name="" descr=""/>
          <p:cNvPicPr/>
          <p:nvPr/>
        </p:nvPicPr>
        <p:blipFill>
          <a:blip r:embed="rId1"/>
          <a:stretch/>
        </p:blipFill>
        <p:spPr>
          <a:xfrm>
            <a:off x="8001360" y="4701600"/>
            <a:ext cx="1142280" cy="44136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Shape 0"/>
          <p:cNvSpPr/>
          <p:nvPr/>
        </p:nvSpPr>
        <p:spPr>
          <a:xfrm>
            <a:off x="465120" y="404640"/>
            <a:ext cx="682560" cy="222120"/>
          </a:xfrm>
          <a:prstGeom prst="roundRect">
            <a:avLst>
              <a:gd name="adj" fmla="val 17497"/>
            </a:avLst>
          </a:prstGeom>
          <a:noFill/>
          <a:ln w="4763">
            <a:solidFill>
              <a:srgbClr val="b88e23"/>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61" name="Text 1"/>
          <p:cNvSpPr/>
          <p:nvPr/>
        </p:nvSpPr>
        <p:spPr>
          <a:xfrm>
            <a:off x="539640" y="444240"/>
            <a:ext cx="533520" cy="142920"/>
          </a:xfrm>
          <a:prstGeom prst="rect">
            <a:avLst/>
          </a:prstGeom>
          <a:noFill/>
          <a:ln w="0">
            <a:noFill/>
          </a:ln>
        </p:spPr>
        <p:style>
          <a:lnRef idx="0"/>
          <a:fillRef idx="0"/>
          <a:effectRef idx="0"/>
          <a:fontRef idx="minor"/>
        </p:style>
        <p:txBody>
          <a:bodyPr wrap="none" lIns="0" rIns="0" tIns="0" bIns="0" anchor="t">
            <a:noAutofit/>
          </a:bodyPr>
          <a:p>
            <a:pPr>
              <a:lnSpc>
                <a:spcPts val="1100"/>
              </a:lnSpc>
              <a:tabLst>
                <a:tab algn="l" pos="0"/>
              </a:tabLst>
            </a:pPr>
            <a:r>
              <a:rPr b="0" lang="en-US" sz="700" spc="-1" strike="noStrike">
                <a:solidFill>
                  <a:srgbClr val="b88e23"/>
                </a:solidFill>
                <a:latin typeface="DM Sans"/>
                <a:ea typeface="DM Sans"/>
              </a:rPr>
              <a:t>OBJECTIVES</a:t>
            </a:r>
            <a:endParaRPr b="0" lang="en-US" sz="700" spc="-1" strike="noStrike">
              <a:solidFill>
                <a:srgbClr val="000000"/>
              </a:solidFill>
              <a:latin typeface="Arial"/>
            </a:endParaRPr>
          </a:p>
        </p:txBody>
      </p:sp>
      <p:sp>
        <p:nvSpPr>
          <p:cNvPr id="162" name="Text 2"/>
          <p:cNvSpPr/>
          <p:nvPr/>
        </p:nvSpPr>
        <p:spPr>
          <a:xfrm>
            <a:off x="465120" y="671400"/>
            <a:ext cx="2906280" cy="362160"/>
          </a:xfrm>
          <a:prstGeom prst="rect">
            <a:avLst/>
          </a:prstGeom>
          <a:noFill/>
          <a:ln w="0">
            <a:noFill/>
          </a:ln>
        </p:spPr>
        <p:style>
          <a:lnRef idx="0"/>
          <a:fillRef idx="0"/>
          <a:effectRef idx="0"/>
          <a:fontRef idx="minor"/>
        </p:style>
        <p:txBody>
          <a:bodyPr wrap="none" lIns="0" rIns="0" tIns="0" bIns="0" anchor="t">
            <a:noAutofit/>
          </a:bodyPr>
          <a:p>
            <a:pPr>
              <a:lnSpc>
                <a:spcPts val="2849"/>
              </a:lnSpc>
              <a:tabLst>
                <a:tab algn="l" pos="0"/>
              </a:tabLst>
            </a:pPr>
            <a:r>
              <a:rPr b="0" lang="en-US" sz="2250" spc="-1" strike="noStrike">
                <a:solidFill>
                  <a:srgbClr val="5c4e3d"/>
                </a:solidFill>
                <a:latin typeface="Libre Baskerville"/>
                <a:ea typeface="Libre Baskerville"/>
              </a:rPr>
              <a:t>Project Objectives</a:t>
            </a:r>
            <a:endParaRPr b="0" lang="en-US" sz="2250" spc="-1" strike="noStrike">
              <a:solidFill>
                <a:srgbClr val="000000"/>
              </a:solidFill>
              <a:latin typeface="Arial"/>
            </a:endParaRPr>
          </a:p>
        </p:txBody>
      </p:sp>
      <p:sp>
        <p:nvSpPr>
          <p:cNvPr id="163" name="Text 3"/>
          <p:cNvSpPr/>
          <p:nvPr/>
        </p:nvSpPr>
        <p:spPr>
          <a:xfrm>
            <a:off x="465120" y="1198440"/>
            <a:ext cx="8212680" cy="359280"/>
          </a:xfrm>
          <a:prstGeom prst="rect">
            <a:avLst/>
          </a:prstGeom>
          <a:noFill/>
          <a:ln w="0">
            <a:noFill/>
          </a:ln>
        </p:spPr>
        <p:style>
          <a:lnRef idx="0"/>
          <a:fillRef idx="0"/>
          <a:effectRef idx="0"/>
          <a:fontRef idx="minor"/>
        </p:style>
        <p:txBody>
          <a:bodyPr lIns="0" rIns="0" tIns="0" bIns="0" anchor="t">
            <a:noAutofit/>
          </a:bodyPr>
          <a:p>
            <a:pPr>
              <a:lnSpc>
                <a:spcPts val="1400"/>
              </a:lnSpc>
              <a:tabLst>
                <a:tab algn="l" pos="0"/>
              </a:tabLst>
            </a:pPr>
            <a:r>
              <a:rPr b="0" lang="en-US" sz="900" spc="-1" strike="noStrike">
                <a:solidFill>
                  <a:srgbClr val="454240"/>
                </a:solidFill>
                <a:latin typeface="DM Sans"/>
                <a:ea typeface="DM Sans"/>
              </a:rPr>
              <a:t>The project targets five interconnected objectives that collectively address the gaps in traditional incentive management — from predictive modeling and automation to real-time KPI tracking and AI-assisted decision-making.</a:t>
            </a:r>
            <a:endParaRPr b="0" lang="en-US" sz="900" spc="-1" strike="noStrike">
              <a:solidFill>
                <a:srgbClr val="000000"/>
              </a:solidFill>
              <a:latin typeface="Arial"/>
            </a:endParaRPr>
          </a:p>
        </p:txBody>
      </p:sp>
      <p:sp>
        <p:nvSpPr>
          <p:cNvPr id="164" name="Shape 4"/>
          <p:cNvSpPr/>
          <p:nvPr/>
        </p:nvSpPr>
        <p:spPr>
          <a:xfrm>
            <a:off x="465120" y="1855800"/>
            <a:ext cx="2664000" cy="1389600"/>
          </a:xfrm>
          <a:prstGeom prst="roundRect">
            <a:avLst>
              <a:gd name="adj" fmla="val 4932"/>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65" name="Shape 5"/>
          <p:cNvSpPr/>
          <p:nvPr/>
        </p:nvSpPr>
        <p:spPr>
          <a:xfrm>
            <a:off x="465120" y="1841760"/>
            <a:ext cx="2664000" cy="56160"/>
          </a:xfrm>
          <a:prstGeom prst="roundRect">
            <a:avLst>
              <a:gd name="adj" fmla="val 85465"/>
            </a:avLst>
          </a:prstGeom>
          <a:solidFill>
            <a:srgbClr val="b88e23"/>
          </a:solidFill>
          <a:ln w="0">
            <a:noFill/>
          </a:ln>
        </p:spPr>
        <p:style>
          <a:lnRef idx="0"/>
          <a:fillRef idx="0"/>
          <a:effectRef idx="0"/>
          <a:fontRef idx="minor"/>
        </p:style>
        <p:txBody>
          <a:bodyPr lIns="90000" rIns="90000" tIns="-4680" bIns="-4680" anchor="t">
            <a:noAutofit/>
          </a:bodyPr>
          <a:p>
            <a:pPr>
              <a:lnSpc>
                <a:spcPct val="100000"/>
              </a:lnSpc>
            </a:pPr>
            <a:endParaRPr b="0" lang="en-US" sz="1800" spc="-1" strike="noStrike">
              <a:solidFill>
                <a:srgbClr val="ffffff"/>
              </a:solidFill>
              <a:latin typeface="Arial"/>
            </a:endParaRPr>
          </a:p>
        </p:txBody>
      </p:sp>
      <p:sp>
        <p:nvSpPr>
          <p:cNvPr id="166" name="Shape 6"/>
          <p:cNvSpPr/>
          <p:nvPr/>
        </p:nvSpPr>
        <p:spPr>
          <a:xfrm>
            <a:off x="1623240" y="1681560"/>
            <a:ext cx="347760" cy="347760"/>
          </a:xfrm>
          <a:prstGeom prst="roundRect">
            <a:avLst>
              <a:gd name="adj" fmla="val 163823"/>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67" name="Text 7"/>
          <p:cNvSpPr/>
          <p:nvPr/>
        </p:nvSpPr>
        <p:spPr>
          <a:xfrm>
            <a:off x="1728000" y="1768680"/>
            <a:ext cx="138600" cy="173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050" spc="-1" strike="noStrike">
                <a:solidFill>
                  <a:srgbClr val="000000"/>
                </a:solidFill>
                <a:latin typeface="Libre Baskerville"/>
                <a:ea typeface="Libre Baskerville"/>
              </a:rPr>
              <a:t>1</a:t>
            </a:r>
            <a:endParaRPr b="0" lang="en-US" sz="1050" spc="-1" strike="noStrike">
              <a:solidFill>
                <a:srgbClr val="000000"/>
              </a:solidFill>
              <a:latin typeface="Arial"/>
            </a:endParaRPr>
          </a:p>
        </p:txBody>
      </p:sp>
      <p:sp>
        <p:nvSpPr>
          <p:cNvPr id="168" name="Text 8"/>
          <p:cNvSpPr/>
          <p:nvPr/>
        </p:nvSpPr>
        <p:spPr>
          <a:xfrm>
            <a:off x="595800" y="2146680"/>
            <a:ext cx="2403000" cy="362160"/>
          </a:xfrm>
          <a:prstGeom prst="rect">
            <a:avLst/>
          </a:prstGeom>
          <a:noFill/>
          <a:ln w="0">
            <a:noFill/>
          </a:ln>
        </p:spPr>
        <p:style>
          <a:lnRef idx="0"/>
          <a:fillRef idx="0"/>
          <a:effectRef idx="0"/>
          <a:fontRef idx="minor"/>
        </p:style>
        <p:txBody>
          <a:bodyPr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Predict Dealer Churn &amp; Performance</a:t>
            </a:r>
            <a:endParaRPr b="0" lang="en-US" sz="1100" spc="-1" strike="noStrike">
              <a:solidFill>
                <a:srgbClr val="000000"/>
              </a:solidFill>
              <a:latin typeface="Arial"/>
            </a:endParaRPr>
          </a:p>
        </p:txBody>
      </p:sp>
      <p:sp>
        <p:nvSpPr>
          <p:cNvPr id="169" name="Text 9"/>
          <p:cNvSpPr/>
          <p:nvPr/>
        </p:nvSpPr>
        <p:spPr>
          <a:xfrm>
            <a:off x="595800" y="2575080"/>
            <a:ext cx="2403000" cy="539640"/>
          </a:xfrm>
          <a:prstGeom prst="rect">
            <a:avLst/>
          </a:prstGeom>
          <a:noFill/>
          <a:ln w="0">
            <a:noFill/>
          </a:ln>
        </p:spPr>
        <p:style>
          <a:lnRef idx="0"/>
          <a:fillRef idx="0"/>
          <a:effectRef idx="0"/>
          <a:fontRef idx="minor"/>
        </p:style>
        <p:txBody>
          <a:bodyPr lIns="0" rIns="0" tIns="0" bIns="0" anchor="t">
            <a:noAutofit/>
          </a:bodyPr>
          <a:p>
            <a:pPr>
              <a:lnSpc>
                <a:spcPts val="1400"/>
              </a:lnSpc>
              <a:tabLst>
                <a:tab algn="l" pos="0"/>
              </a:tabLst>
            </a:pPr>
            <a:r>
              <a:rPr b="0" lang="en-US" sz="900" spc="-1" strike="noStrike">
                <a:solidFill>
                  <a:srgbClr val="454240"/>
                </a:solidFill>
                <a:latin typeface="DM Sans"/>
                <a:ea typeface="DM Sans"/>
              </a:rPr>
              <a:t>Build ML models to forecast dealer attrition risk and sales performance, enabling proactive intervention before revenue is lost.</a:t>
            </a:r>
            <a:endParaRPr b="0" lang="en-US" sz="900" spc="-1" strike="noStrike">
              <a:solidFill>
                <a:srgbClr val="000000"/>
              </a:solidFill>
              <a:latin typeface="Arial"/>
            </a:endParaRPr>
          </a:p>
        </p:txBody>
      </p:sp>
      <p:sp>
        <p:nvSpPr>
          <p:cNvPr id="170" name="Shape 10"/>
          <p:cNvSpPr/>
          <p:nvPr/>
        </p:nvSpPr>
        <p:spPr>
          <a:xfrm>
            <a:off x="3239280" y="1855800"/>
            <a:ext cx="2664000" cy="1389600"/>
          </a:xfrm>
          <a:prstGeom prst="roundRect">
            <a:avLst>
              <a:gd name="adj" fmla="val 4932"/>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71" name="Shape 11"/>
          <p:cNvSpPr/>
          <p:nvPr/>
        </p:nvSpPr>
        <p:spPr>
          <a:xfrm>
            <a:off x="3239280" y="1841760"/>
            <a:ext cx="2664000" cy="56160"/>
          </a:xfrm>
          <a:prstGeom prst="roundRect">
            <a:avLst>
              <a:gd name="adj" fmla="val 85465"/>
            </a:avLst>
          </a:prstGeom>
          <a:solidFill>
            <a:srgbClr val="b88e23"/>
          </a:solidFill>
          <a:ln w="0">
            <a:noFill/>
          </a:ln>
        </p:spPr>
        <p:style>
          <a:lnRef idx="0"/>
          <a:fillRef idx="0"/>
          <a:effectRef idx="0"/>
          <a:fontRef idx="minor"/>
        </p:style>
        <p:txBody>
          <a:bodyPr lIns="90000" rIns="90000" tIns="-4680" bIns="-4680" anchor="t">
            <a:noAutofit/>
          </a:bodyPr>
          <a:p>
            <a:pPr>
              <a:lnSpc>
                <a:spcPct val="100000"/>
              </a:lnSpc>
            </a:pPr>
            <a:endParaRPr b="0" lang="en-US" sz="1800" spc="-1" strike="noStrike">
              <a:solidFill>
                <a:srgbClr val="ffffff"/>
              </a:solidFill>
              <a:latin typeface="Arial"/>
            </a:endParaRPr>
          </a:p>
        </p:txBody>
      </p:sp>
      <p:sp>
        <p:nvSpPr>
          <p:cNvPr id="172" name="Shape 12"/>
          <p:cNvSpPr/>
          <p:nvPr/>
        </p:nvSpPr>
        <p:spPr>
          <a:xfrm>
            <a:off x="4397400" y="1681560"/>
            <a:ext cx="347760" cy="347760"/>
          </a:xfrm>
          <a:prstGeom prst="roundRect">
            <a:avLst>
              <a:gd name="adj" fmla="val 163823"/>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73" name="Text 13"/>
          <p:cNvSpPr/>
          <p:nvPr/>
        </p:nvSpPr>
        <p:spPr>
          <a:xfrm>
            <a:off x="4502160" y="1768680"/>
            <a:ext cx="138600" cy="173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050" spc="-1" strike="noStrike">
                <a:solidFill>
                  <a:srgbClr val="000000"/>
                </a:solidFill>
                <a:latin typeface="Libre Baskerville"/>
                <a:ea typeface="Libre Baskerville"/>
              </a:rPr>
              <a:t>2</a:t>
            </a:r>
            <a:endParaRPr b="0" lang="en-US" sz="1050" spc="-1" strike="noStrike">
              <a:solidFill>
                <a:srgbClr val="000000"/>
              </a:solidFill>
              <a:latin typeface="Arial"/>
            </a:endParaRPr>
          </a:p>
        </p:txBody>
      </p:sp>
      <p:sp>
        <p:nvSpPr>
          <p:cNvPr id="174" name="Text 14"/>
          <p:cNvSpPr/>
          <p:nvPr/>
        </p:nvSpPr>
        <p:spPr>
          <a:xfrm>
            <a:off x="3369960" y="2146680"/>
            <a:ext cx="2403000" cy="362160"/>
          </a:xfrm>
          <a:prstGeom prst="rect">
            <a:avLst/>
          </a:prstGeom>
          <a:noFill/>
          <a:ln w="0">
            <a:noFill/>
          </a:ln>
        </p:spPr>
        <p:style>
          <a:lnRef idx="0"/>
          <a:fillRef idx="0"/>
          <a:effectRef idx="0"/>
          <a:fontRef idx="minor"/>
        </p:style>
        <p:txBody>
          <a:bodyPr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Automate Scheme Creation &amp; Validation</a:t>
            </a:r>
            <a:endParaRPr b="0" lang="en-US" sz="1100" spc="-1" strike="noStrike">
              <a:solidFill>
                <a:srgbClr val="000000"/>
              </a:solidFill>
              <a:latin typeface="Arial"/>
            </a:endParaRPr>
          </a:p>
        </p:txBody>
      </p:sp>
      <p:sp>
        <p:nvSpPr>
          <p:cNvPr id="175" name="Text 15"/>
          <p:cNvSpPr/>
          <p:nvPr/>
        </p:nvSpPr>
        <p:spPr>
          <a:xfrm>
            <a:off x="3369960" y="2575080"/>
            <a:ext cx="2403000" cy="539640"/>
          </a:xfrm>
          <a:prstGeom prst="rect">
            <a:avLst/>
          </a:prstGeom>
          <a:noFill/>
          <a:ln w="0">
            <a:noFill/>
          </a:ln>
        </p:spPr>
        <p:style>
          <a:lnRef idx="0"/>
          <a:fillRef idx="0"/>
          <a:effectRef idx="0"/>
          <a:fontRef idx="minor"/>
        </p:style>
        <p:txBody>
          <a:bodyPr lIns="0" rIns="0" tIns="0" bIns="0" anchor="t">
            <a:noAutofit/>
          </a:bodyPr>
          <a:p>
            <a:pPr>
              <a:lnSpc>
                <a:spcPts val="1400"/>
              </a:lnSpc>
              <a:tabLst>
                <a:tab algn="l" pos="0"/>
              </a:tabLst>
            </a:pPr>
            <a:r>
              <a:rPr b="0" lang="en-US" sz="900" spc="-1" strike="noStrike">
                <a:solidFill>
                  <a:srgbClr val="454240"/>
                </a:solidFill>
                <a:latin typeface="DM Sans"/>
                <a:ea typeface="DM Sans"/>
              </a:rPr>
              <a:t>Design intelligent workflows that generate, validate, and recommend incentive schemes based on historical data and business rules.</a:t>
            </a:r>
            <a:endParaRPr b="0" lang="en-US" sz="900" spc="-1" strike="noStrike">
              <a:solidFill>
                <a:srgbClr val="000000"/>
              </a:solidFill>
              <a:latin typeface="Arial"/>
            </a:endParaRPr>
          </a:p>
        </p:txBody>
      </p:sp>
      <p:sp>
        <p:nvSpPr>
          <p:cNvPr id="176" name="Shape 16"/>
          <p:cNvSpPr/>
          <p:nvPr/>
        </p:nvSpPr>
        <p:spPr>
          <a:xfrm>
            <a:off x="6013800" y="1855800"/>
            <a:ext cx="2664000" cy="1389600"/>
          </a:xfrm>
          <a:prstGeom prst="roundRect">
            <a:avLst>
              <a:gd name="adj" fmla="val 4932"/>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77" name="Shape 17"/>
          <p:cNvSpPr/>
          <p:nvPr/>
        </p:nvSpPr>
        <p:spPr>
          <a:xfrm>
            <a:off x="6013800" y="1841760"/>
            <a:ext cx="2664000" cy="56160"/>
          </a:xfrm>
          <a:prstGeom prst="roundRect">
            <a:avLst>
              <a:gd name="adj" fmla="val 85465"/>
            </a:avLst>
          </a:prstGeom>
          <a:solidFill>
            <a:srgbClr val="b88e23"/>
          </a:solidFill>
          <a:ln w="0">
            <a:noFill/>
          </a:ln>
        </p:spPr>
        <p:style>
          <a:lnRef idx="0"/>
          <a:fillRef idx="0"/>
          <a:effectRef idx="0"/>
          <a:fontRef idx="minor"/>
        </p:style>
        <p:txBody>
          <a:bodyPr lIns="90000" rIns="90000" tIns="-4680" bIns="-4680" anchor="t">
            <a:noAutofit/>
          </a:bodyPr>
          <a:p>
            <a:pPr>
              <a:lnSpc>
                <a:spcPct val="100000"/>
              </a:lnSpc>
            </a:pPr>
            <a:endParaRPr b="0" lang="en-US" sz="1800" spc="-1" strike="noStrike">
              <a:solidFill>
                <a:srgbClr val="ffffff"/>
              </a:solidFill>
              <a:latin typeface="Arial"/>
            </a:endParaRPr>
          </a:p>
        </p:txBody>
      </p:sp>
      <p:sp>
        <p:nvSpPr>
          <p:cNvPr id="178" name="Shape 18"/>
          <p:cNvSpPr/>
          <p:nvPr/>
        </p:nvSpPr>
        <p:spPr>
          <a:xfrm>
            <a:off x="7171920" y="1681560"/>
            <a:ext cx="347760" cy="347760"/>
          </a:xfrm>
          <a:prstGeom prst="roundRect">
            <a:avLst>
              <a:gd name="adj" fmla="val 163823"/>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79" name="Text 19"/>
          <p:cNvSpPr/>
          <p:nvPr/>
        </p:nvSpPr>
        <p:spPr>
          <a:xfrm>
            <a:off x="7276320" y="1768680"/>
            <a:ext cx="138600" cy="173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050" spc="-1" strike="noStrike">
                <a:solidFill>
                  <a:srgbClr val="000000"/>
                </a:solidFill>
                <a:latin typeface="Libre Baskerville"/>
                <a:ea typeface="Libre Baskerville"/>
              </a:rPr>
              <a:t>3</a:t>
            </a:r>
            <a:endParaRPr b="0" lang="en-US" sz="1050" spc="-1" strike="noStrike">
              <a:solidFill>
                <a:srgbClr val="000000"/>
              </a:solidFill>
              <a:latin typeface="Arial"/>
            </a:endParaRPr>
          </a:p>
        </p:txBody>
      </p:sp>
      <p:sp>
        <p:nvSpPr>
          <p:cNvPr id="180" name="Text 20"/>
          <p:cNvSpPr/>
          <p:nvPr/>
        </p:nvSpPr>
        <p:spPr>
          <a:xfrm>
            <a:off x="6144120" y="2146680"/>
            <a:ext cx="1796400" cy="18072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Track KPIs in Real Time</a:t>
            </a:r>
            <a:endParaRPr b="0" lang="en-US" sz="1100" spc="-1" strike="noStrike">
              <a:solidFill>
                <a:srgbClr val="000000"/>
              </a:solidFill>
              <a:latin typeface="Arial"/>
            </a:endParaRPr>
          </a:p>
        </p:txBody>
      </p:sp>
      <p:sp>
        <p:nvSpPr>
          <p:cNvPr id="181" name="Text 21"/>
          <p:cNvSpPr/>
          <p:nvPr/>
        </p:nvSpPr>
        <p:spPr>
          <a:xfrm>
            <a:off x="6144120" y="2393640"/>
            <a:ext cx="2403000" cy="539640"/>
          </a:xfrm>
          <a:prstGeom prst="rect">
            <a:avLst/>
          </a:prstGeom>
          <a:noFill/>
          <a:ln w="0">
            <a:noFill/>
          </a:ln>
        </p:spPr>
        <p:style>
          <a:lnRef idx="0"/>
          <a:fillRef idx="0"/>
          <a:effectRef idx="0"/>
          <a:fontRef idx="minor"/>
        </p:style>
        <p:txBody>
          <a:bodyPr lIns="0" rIns="0" tIns="0" bIns="0" anchor="t">
            <a:noAutofit/>
          </a:bodyPr>
          <a:p>
            <a:pPr>
              <a:lnSpc>
                <a:spcPts val="1400"/>
              </a:lnSpc>
              <a:tabLst>
                <a:tab algn="l" pos="0"/>
              </a:tabLst>
            </a:pPr>
            <a:r>
              <a:rPr b="0" lang="en-US" sz="900" spc="-1" strike="noStrike">
                <a:solidFill>
                  <a:srgbClr val="454240"/>
                </a:solidFill>
                <a:latin typeface="DM Sans"/>
                <a:ea typeface="DM Sans"/>
              </a:rPr>
              <a:t>Implement a unified KPI pipeline monitoring 299+ indicators across dealer networks, with live dashboards and automated alerts.</a:t>
            </a:r>
            <a:endParaRPr b="0" lang="en-US" sz="900" spc="-1" strike="noStrike">
              <a:solidFill>
                <a:srgbClr val="000000"/>
              </a:solidFill>
              <a:latin typeface="Arial"/>
            </a:endParaRPr>
          </a:p>
        </p:txBody>
      </p:sp>
      <p:sp>
        <p:nvSpPr>
          <p:cNvPr id="182" name="Shape 22"/>
          <p:cNvSpPr/>
          <p:nvPr/>
        </p:nvSpPr>
        <p:spPr>
          <a:xfrm>
            <a:off x="465120" y="3529800"/>
            <a:ext cx="4051080" cy="1207800"/>
          </a:xfrm>
          <a:prstGeom prst="roundRect">
            <a:avLst>
              <a:gd name="adj" fmla="val 5673"/>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83" name="Shape 23"/>
          <p:cNvSpPr/>
          <p:nvPr/>
        </p:nvSpPr>
        <p:spPr>
          <a:xfrm>
            <a:off x="465120" y="3515760"/>
            <a:ext cx="4051080" cy="56160"/>
          </a:xfrm>
          <a:prstGeom prst="roundRect">
            <a:avLst>
              <a:gd name="adj" fmla="val 85465"/>
            </a:avLst>
          </a:prstGeom>
          <a:solidFill>
            <a:srgbClr val="b88e23"/>
          </a:solidFill>
          <a:ln w="0">
            <a:noFill/>
          </a:ln>
        </p:spPr>
        <p:style>
          <a:lnRef idx="0"/>
          <a:fillRef idx="0"/>
          <a:effectRef idx="0"/>
          <a:fontRef idx="minor"/>
        </p:style>
        <p:txBody>
          <a:bodyPr lIns="90000" rIns="90000" tIns="-4680" bIns="-4680" anchor="t">
            <a:noAutofit/>
          </a:bodyPr>
          <a:p>
            <a:pPr>
              <a:lnSpc>
                <a:spcPct val="100000"/>
              </a:lnSpc>
            </a:pPr>
            <a:endParaRPr b="0" lang="en-US" sz="1800" spc="-1" strike="noStrike">
              <a:solidFill>
                <a:srgbClr val="ffffff"/>
              </a:solidFill>
              <a:latin typeface="Arial"/>
            </a:endParaRPr>
          </a:p>
        </p:txBody>
      </p:sp>
      <p:sp>
        <p:nvSpPr>
          <p:cNvPr id="184" name="Shape 24"/>
          <p:cNvSpPr/>
          <p:nvPr/>
        </p:nvSpPr>
        <p:spPr>
          <a:xfrm>
            <a:off x="2316960" y="3355560"/>
            <a:ext cx="347760" cy="347760"/>
          </a:xfrm>
          <a:prstGeom prst="roundRect">
            <a:avLst>
              <a:gd name="adj" fmla="val 163823"/>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85" name="Text 25"/>
          <p:cNvSpPr/>
          <p:nvPr/>
        </p:nvSpPr>
        <p:spPr>
          <a:xfrm>
            <a:off x="2421360" y="3442680"/>
            <a:ext cx="138600" cy="173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050" spc="-1" strike="noStrike">
                <a:solidFill>
                  <a:srgbClr val="000000"/>
                </a:solidFill>
                <a:latin typeface="Libre Baskerville"/>
                <a:ea typeface="Libre Baskerville"/>
              </a:rPr>
              <a:t>4</a:t>
            </a:r>
            <a:endParaRPr b="0" lang="en-US" sz="1050" spc="-1" strike="noStrike">
              <a:solidFill>
                <a:srgbClr val="000000"/>
              </a:solidFill>
              <a:latin typeface="Arial"/>
            </a:endParaRPr>
          </a:p>
        </p:txBody>
      </p:sp>
      <p:sp>
        <p:nvSpPr>
          <p:cNvPr id="186" name="Text 26"/>
          <p:cNvSpPr/>
          <p:nvPr/>
        </p:nvSpPr>
        <p:spPr>
          <a:xfrm>
            <a:off x="595800" y="3820680"/>
            <a:ext cx="1941120" cy="18072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Optimize Budgets &amp; Slabs</a:t>
            </a:r>
            <a:endParaRPr b="0" lang="en-US" sz="1100" spc="-1" strike="noStrike">
              <a:solidFill>
                <a:srgbClr val="000000"/>
              </a:solidFill>
              <a:latin typeface="Arial"/>
            </a:endParaRPr>
          </a:p>
        </p:txBody>
      </p:sp>
      <p:sp>
        <p:nvSpPr>
          <p:cNvPr id="187" name="Text 27"/>
          <p:cNvSpPr/>
          <p:nvPr/>
        </p:nvSpPr>
        <p:spPr>
          <a:xfrm>
            <a:off x="595800" y="4067640"/>
            <a:ext cx="3790080" cy="359280"/>
          </a:xfrm>
          <a:prstGeom prst="rect">
            <a:avLst/>
          </a:prstGeom>
          <a:noFill/>
          <a:ln w="0">
            <a:noFill/>
          </a:ln>
        </p:spPr>
        <p:style>
          <a:lnRef idx="0"/>
          <a:fillRef idx="0"/>
          <a:effectRef idx="0"/>
          <a:fontRef idx="minor"/>
        </p:style>
        <p:txBody>
          <a:bodyPr lIns="0" rIns="0" tIns="0" bIns="0" anchor="t">
            <a:noAutofit/>
          </a:bodyPr>
          <a:p>
            <a:pPr>
              <a:lnSpc>
                <a:spcPts val="1400"/>
              </a:lnSpc>
              <a:tabLst>
                <a:tab algn="l" pos="0"/>
              </a:tabLst>
            </a:pPr>
            <a:r>
              <a:rPr b="0" lang="en-US" sz="900" spc="-1" strike="noStrike">
                <a:solidFill>
                  <a:srgbClr val="454240"/>
                </a:solidFill>
                <a:latin typeface="DM Sans"/>
                <a:ea typeface="DM Sans"/>
              </a:rPr>
              <a:t>Apply optimization algorithms to dynamically adjust incentive slabs and budget allocations for maximum ROI and dealer motivation.</a:t>
            </a:r>
            <a:endParaRPr b="0" lang="en-US" sz="900" spc="-1" strike="noStrike">
              <a:solidFill>
                <a:srgbClr val="000000"/>
              </a:solidFill>
              <a:latin typeface="Arial"/>
            </a:endParaRPr>
          </a:p>
        </p:txBody>
      </p:sp>
      <p:sp>
        <p:nvSpPr>
          <p:cNvPr id="188" name="Shape 28"/>
          <p:cNvSpPr/>
          <p:nvPr/>
        </p:nvSpPr>
        <p:spPr>
          <a:xfrm>
            <a:off x="4626360" y="3529800"/>
            <a:ext cx="4051440" cy="1207800"/>
          </a:xfrm>
          <a:prstGeom prst="roundRect">
            <a:avLst>
              <a:gd name="adj" fmla="val 5673"/>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89" name="Shape 29"/>
          <p:cNvSpPr/>
          <p:nvPr/>
        </p:nvSpPr>
        <p:spPr>
          <a:xfrm>
            <a:off x="4626360" y="3515760"/>
            <a:ext cx="4051440" cy="56160"/>
          </a:xfrm>
          <a:prstGeom prst="roundRect">
            <a:avLst>
              <a:gd name="adj" fmla="val 85465"/>
            </a:avLst>
          </a:prstGeom>
          <a:solidFill>
            <a:srgbClr val="b88e23"/>
          </a:solidFill>
          <a:ln w="0">
            <a:noFill/>
          </a:ln>
        </p:spPr>
        <p:style>
          <a:lnRef idx="0"/>
          <a:fillRef idx="0"/>
          <a:effectRef idx="0"/>
          <a:fontRef idx="minor"/>
        </p:style>
        <p:txBody>
          <a:bodyPr lIns="90000" rIns="90000" tIns="-4680" bIns="-4680" anchor="t">
            <a:noAutofit/>
          </a:bodyPr>
          <a:p>
            <a:pPr>
              <a:lnSpc>
                <a:spcPct val="100000"/>
              </a:lnSpc>
            </a:pPr>
            <a:endParaRPr b="0" lang="en-US" sz="1800" spc="-1" strike="noStrike">
              <a:solidFill>
                <a:srgbClr val="ffffff"/>
              </a:solidFill>
              <a:latin typeface="Arial"/>
            </a:endParaRPr>
          </a:p>
        </p:txBody>
      </p:sp>
      <p:sp>
        <p:nvSpPr>
          <p:cNvPr id="190" name="Shape 30"/>
          <p:cNvSpPr/>
          <p:nvPr/>
        </p:nvSpPr>
        <p:spPr>
          <a:xfrm>
            <a:off x="6478200" y="3355560"/>
            <a:ext cx="347760" cy="347760"/>
          </a:xfrm>
          <a:prstGeom prst="roundRect">
            <a:avLst>
              <a:gd name="adj" fmla="val 163823"/>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191" name="Text 31"/>
          <p:cNvSpPr/>
          <p:nvPr/>
        </p:nvSpPr>
        <p:spPr>
          <a:xfrm>
            <a:off x="6582960" y="3442680"/>
            <a:ext cx="138600" cy="173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050" spc="-1" strike="noStrike">
                <a:solidFill>
                  <a:srgbClr val="000000"/>
                </a:solidFill>
                <a:latin typeface="Libre Baskerville"/>
                <a:ea typeface="Libre Baskerville"/>
              </a:rPr>
              <a:t>5</a:t>
            </a:r>
            <a:endParaRPr b="0" lang="en-US" sz="1050" spc="-1" strike="noStrike">
              <a:solidFill>
                <a:srgbClr val="000000"/>
              </a:solidFill>
              <a:latin typeface="Arial"/>
            </a:endParaRPr>
          </a:p>
        </p:txBody>
      </p:sp>
      <p:sp>
        <p:nvSpPr>
          <p:cNvPr id="192" name="Text 32"/>
          <p:cNvSpPr/>
          <p:nvPr/>
        </p:nvSpPr>
        <p:spPr>
          <a:xfrm>
            <a:off x="4757040" y="3820680"/>
            <a:ext cx="2796840" cy="18072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Support AI-Assisted Decision-Making</a:t>
            </a:r>
            <a:endParaRPr b="0" lang="en-US" sz="1100" spc="-1" strike="noStrike">
              <a:solidFill>
                <a:srgbClr val="000000"/>
              </a:solidFill>
              <a:latin typeface="Arial"/>
            </a:endParaRPr>
          </a:p>
        </p:txBody>
      </p:sp>
      <p:sp>
        <p:nvSpPr>
          <p:cNvPr id="193" name="Text 33"/>
          <p:cNvSpPr/>
          <p:nvPr/>
        </p:nvSpPr>
        <p:spPr>
          <a:xfrm>
            <a:off x="4757040" y="4067640"/>
            <a:ext cx="3790080" cy="539640"/>
          </a:xfrm>
          <a:prstGeom prst="rect">
            <a:avLst/>
          </a:prstGeom>
          <a:noFill/>
          <a:ln w="0">
            <a:noFill/>
          </a:ln>
        </p:spPr>
        <p:style>
          <a:lnRef idx="0"/>
          <a:fillRef idx="0"/>
          <a:effectRef idx="0"/>
          <a:fontRef idx="minor"/>
        </p:style>
        <p:txBody>
          <a:bodyPr lIns="0" rIns="0" tIns="0" bIns="0" anchor="t">
            <a:noAutofit/>
          </a:bodyPr>
          <a:p>
            <a:pPr>
              <a:lnSpc>
                <a:spcPts val="1400"/>
              </a:lnSpc>
              <a:tabLst>
                <a:tab algn="l" pos="0"/>
              </a:tabLst>
            </a:pPr>
            <a:r>
              <a:rPr b="0" lang="en-US" sz="900" spc="-1" strike="noStrike">
                <a:solidFill>
                  <a:srgbClr val="454240"/>
                </a:solidFill>
                <a:latin typeface="DM Sans"/>
                <a:ea typeface="DM Sans"/>
              </a:rPr>
              <a:t>Deploy LLM-powered AI agents and a multi-agent copilot to provide contextual recommendations and natural-language insights to scheme designers.</a:t>
            </a:r>
            <a:endParaRPr b="0" lang="en-US" sz="900" spc="-1" strike="noStrike">
              <a:solidFill>
                <a:srgbClr val="000000"/>
              </a:solidFill>
              <a:latin typeface="Arial"/>
            </a:endParaRPr>
          </a:p>
        </p:txBody>
      </p:sp>
      <p:pic>
        <p:nvPicPr>
          <p:cNvPr id="194" name="" descr=""/>
          <p:cNvPicPr/>
          <p:nvPr/>
        </p:nvPicPr>
        <p:blipFill>
          <a:blip r:embed="rId1"/>
          <a:stretch/>
        </p:blipFill>
        <p:spPr>
          <a:xfrm>
            <a:off x="8001360" y="4800600"/>
            <a:ext cx="1142280" cy="34236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Shape 0"/>
          <p:cNvSpPr/>
          <p:nvPr/>
        </p:nvSpPr>
        <p:spPr>
          <a:xfrm>
            <a:off x="0" y="0"/>
            <a:ext cx="3427920" cy="5142600"/>
          </a:xfrm>
          <a:prstGeom prst="rect">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196" name="Image 0" descr="preencoded.png"/>
          <p:cNvPicPr/>
          <p:nvPr/>
        </p:nvPicPr>
        <p:blipFill>
          <a:blip r:embed="rId1"/>
          <a:stretch/>
        </p:blipFill>
        <p:spPr>
          <a:xfrm>
            <a:off x="45720" y="346320"/>
            <a:ext cx="3336840" cy="4449600"/>
          </a:xfrm>
          <a:prstGeom prst="rect">
            <a:avLst/>
          </a:prstGeom>
          <a:ln w="0">
            <a:noFill/>
          </a:ln>
        </p:spPr>
      </p:pic>
      <p:sp>
        <p:nvSpPr>
          <p:cNvPr id="197" name="Shape 1"/>
          <p:cNvSpPr/>
          <p:nvPr/>
        </p:nvSpPr>
        <p:spPr>
          <a:xfrm>
            <a:off x="3793320" y="283680"/>
            <a:ext cx="858240" cy="164160"/>
          </a:xfrm>
          <a:prstGeom prst="roundRect">
            <a:avLst>
              <a:gd name="adj" fmla="val 18528"/>
            </a:avLst>
          </a:prstGeom>
          <a:noFill/>
          <a:ln w="4763">
            <a:solidFill>
              <a:srgbClr val="b88e23"/>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198" name="Text 2"/>
          <p:cNvSpPr/>
          <p:nvPr/>
        </p:nvSpPr>
        <p:spPr>
          <a:xfrm>
            <a:off x="3852720" y="315720"/>
            <a:ext cx="739800" cy="100080"/>
          </a:xfrm>
          <a:prstGeom prst="rect">
            <a:avLst/>
          </a:prstGeom>
          <a:noFill/>
          <a:ln w="0">
            <a:noFill/>
          </a:ln>
        </p:spPr>
        <p:style>
          <a:lnRef idx="0"/>
          <a:fillRef idx="0"/>
          <a:effectRef idx="0"/>
          <a:fontRef idx="minor"/>
        </p:style>
        <p:txBody>
          <a:bodyPr wrap="none" lIns="0" rIns="0" tIns="0" bIns="0" anchor="t">
            <a:noAutofit/>
          </a:bodyPr>
          <a:p>
            <a:pPr>
              <a:lnSpc>
                <a:spcPts val="751"/>
              </a:lnSpc>
              <a:tabLst>
                <a:tab algn="l" pos="0"/>
              </a:tabLst>
            </a:pPr>
            <a:r>
              <a:rPr b="0" lang="en-US" sz="550" spc="-1" strike="noStrike">
                <a:solidFill>
                  <a:srgbClr val="b88e23"/>
                </a:solidFill>
                <a:latin typeface="DM Sans"/>
                <a:ea typeface="DM Sans"/>
              </a:rPr>
              <a:t>PROPOSED SOLUTION</a:t>
            </a:r>
            <a:endParaRPr b="0" lang="en-US" sz="550" spc="-1" strike="noStrike">
              <a:solidFill>
                <a:srgbClr val="000000"/>
              </a:solidFill>
              <a:latin typeface="Arial"/>
            </a:endParaRPr>
          </a:p>
        </p:txBody>
      </p:sp>
      <p:sp>
        <p:nvSpPr>
          <p:cNvPr id="199" name="Text 3"/>
          <p:cNvSpPr/>
          <p:nvPr/>
        </p:nvSpPr>
        <p:spPr>
          <a:xfrm>
            <a:off x="3793320" y="475560"/>
            <a:ext cx="4985280" cy="568080"/>
          </a:xfrm>
          <a:prstGeom prst="rect">
            <a:avLst/>
          </a:prstGeom>
          <a:noFill/>
          <a:ln w="0">
            <a:noFill/>
          </a:ln>
        </p:spPr>
        <p:style>
          <a:lnRef idx="0"/>
          <a:fillRef idx="0"/>
          <a:effectRef idx="0"/>
          <a:fontRef idx="minor"/>
        </p:style>
        <p:txBody>
          <a:bodyPr lIns="0" rIns="0" tIns="0" bIns="0" anchor="t">
            <a:noAutofit/>
          </a:bodyPr>
          <a:p>
            <a:pPr>
              <a:lnSpc>
                <a:spcPts val="2200"/>
              </a:lnSpc>
              <a:tabLst>
                <a:tab algn="l" pos="0"/>
              </a:tabLst>
            </a:pPr>
            <a:r>
              <a:rPr b="0" lang="en-US" sz="1750" spc="-1" strike="noStrike">
                <a:solidFill>
                  <a:srgbClr val="5c4e3d"/>
                </a:solidFill>
                <a:latin typeface="Libre Baskerville"/>
                <a:ea typeface="Libre Baskerville"/>
              </a:rPr>
              <a:t>The AI-Powered Incentive Management Platform</a:t>
            </a:r>
            <a:endParaRPr b="0" lang="en-US" sz="1750" spc="-1" strike="noStrike">
              <a:solidFill>
                <a:srgbClr val="000000"/>
              </a:solidFill>
              <a:latin typeface="Arial"/>
            </a:endParaRPr>
          </a:p>
        </p:txBody>
      </p:sp>
      <p:sp>
        <p:nvSpPr>
          <p:cNvPr id="200" name="Text 4"/>
          <p:cNvSpPr/>
          <p:nvPr/>
        </p:nvSpPr>
        <p:spPr>
          <a:xfrm>
            <a:off x="3793320" y="1145160"/>
            <a:ext cx="4985280" cy="25164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454240"/>
                </a:solidFill>
                <a:latin typeface="DM Sans"/>
                <a:ea typeface="DM Sans"/>
              </a:rPr>
              <a:t>Simplify Scheme delivers an end-to-end intelligent platform combining machine learning, large language models, and scalable microservices to transform how enterprises plan and manage dealer incentives.</a:t>
            </a:r>
            <a:endParaRPr b="0" lang="en-US" sz="700" spc="-1" strike="noStrike">
              <a:solidFill>
                <a:srgbClr val="000000"/>
              </a:solidFill>
              <a:latin typeface="Arial"/>
            </a:endParaRPr>
          </a:p>
        </p:txBody>
      </p:sp>
      <p:pic>
        <p:nvPicPr>
          <p:cNvPr id="201" name="Image 1" descr="preencoded.png"/>
          <p:cNvPicPr/>
          <p:nvPr/>
        </p:nvPicPr>
        <p:blipFill>
          <a:blip r:embed="rId2">
            <a:extLst>
              <a:ext uri="{96DAC541-7B7A-43D3-8B79-37D633B846F1}">
                <asvg:svgBlip xmlns:asvg="http://schemas.microsoft.com/office/drawing/2016/SVG/main" r:embed="rId3"/>
              </a:ext>
            </a:extLst>
          </a:blip>
          <a:stretch/>
        </p:blipFill>
        <p:spPr>
          <a:xfrm>
            <a:off x="3793320" y="1473120"/>
            <a:ext cx="226800" cy="226800"/>
          </a:xfrm>
          <a:prstGeom prst="rect">
            <a:avLst/>
          </a:prstGeom>
          <a:ln w="0">
            <a:noFill/>
          </a:ln>
        </p:spPr>
      </p:pic>
      <p:sp>
        <p:nvSpPr>
          <p:cNvPr id="202" name="Text 5"/>
          <p:cNvSpPr/>
          <p:nvPr/>
        </p:nvSpPr>
        <p:spPr>
          <a:xfrm>
            <a:off x="3793320" y="1784160"/>
            <a:ext cx="1346040" cy="141120"/>
          </a:xfrm>
          <a:prstGeom prst="rect">
            <a:avLst/>
          </a:prstGeom>
          <a:noFill/>
          <a:ln w="0">
            <a:noFill/>
          </a:ln>
        </p:spPr>
        <p:style>
          <a:lnRef idx="0"/>
          <a:fillRef idx="0"/>
          <a:effectRef idx="0"/>
          <a:fontRef idx="minor"/>
        </p:style>
        <p:txBody>
          <a:bodyPr wrap="none" lIns="0" rIns="0" tIns="0" bIns="0" anchor="t">
            <a:noAutofit/>
          </a:bodyPr>
          <a:p>
            <a:pPr>
              <a:lnSpc>
                <a:spcPts val="1100"/>
              </a:lnSpc>
              <a:tabLst>
                <a:tab algn="l" pos="0"/>
              </a:tabLst>
            </a:pPr>
            <a:r>
              <a:rPr b="0" lang="en-US" sz="850" spc="-1" strike="noStrike">
                <a:solidFill>
                  <a:srgbClr val="454240"/>
                </a:solidFill>
                <a:latin typeface="Libre Baskerville"/>
                <a:ea typeface="Libre Baskerville"/>
              </a:rPr>
              <a:t>ML Forecasting Engine</a:t>
            </a:r>
            <a:endParaRPr b="0" lang="en-US" sz="850" spc="-1" strike="noStrike">
              <a:solidFill>
                <a:srgbClr val="000000"/>
              </a:solidFill>
              <a:latin typeface="Arial"/>
            </a:endParaRPr>
          </a:p>
        </p:txBody>
      </p:sp>
      <p:sp>
        <p:nvSpPr>
          <p:cNvPr id="203" name="Text 6"/>
          <p:cNvSpPr/>
          <p:nvPr/>
        </p:nvSpPr>
        <p:spPr>
          <a:xfrm>
            <a:off x="3793320" y="1966680"/>
            <a:ext cx="4985280" cy="25164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454240"/>
                </a:solidFill>
                <a:latin typeface="DM Sans"/>
                <a:ea typeface="DM Sans"/>
              </a:rPr>
              <a:t>14+ specialized models predict dealer churn, sales trajectories, and scheme effectiveness — enabling data-driven proactive decisions.</a:t>
            </a:r>
            <a:endParaRPr b="0" lang="en-US" sz="700" spc="-1" strike="noStrike">
              <a:solidFill>
                <a:srgbClr val="000000"/>
              </a:solidFill>
              <a:latin typeface="Arial"/>
            </a:endParaRPr>
          </a:p>
        </p:txBody>
      </p:sp>
      <p:pic>
        <p:nvPicPr>
          <p:cNvPr id="204" name="Image 2" descr="preencoded.png"/>
          <p:cNvPicPr/>
          <p:nvPr/>
        </p:nvPicPr>
        <p:blipFill>
          <a:blip r:embed="rId4">
            <a:extLst>
              <a:ext uri="{96DAC541-7B7A-43D3-8B79-37D633B846F1}">
                <asvg:svgBlip xmlns:asvg="http://schemas.microsoft.com/office/drawing/2016/SVG/main" r:embed="rId5"/>
              </a:ext>
            </a:extLst>
          </a:blip>
          <a:stretch/>
        </p:blipFill>
        <p:spPr>
          <a:xfrm>
            <a:off x="3793320" y="2353320"/>
            <a:ext cx="226800" cy="226800"/>
          </a:xfrm>
          <a:prstGeom prst="rect">
            <a:avLst/>
          </a:prstGeom>
          <a:ln w="0">
            <a:noFill/>
          </a:ln>
        </p:spPr>
      </p:pic>
      <p:sp>
        <p:nvSpPr>
          <p:cNvPr id="205" name="Text 7"/>
          <p:cNvSpPr/>
          <p:nvPr/>
        </p:nvSpPr>
        <p:spPr>
          <a:xfrm>
            <a:off x="3793320" y="2664360"/>
            <a:ext cx="1184760" cy="141120"/>
          </a:xfrm>
          <a:prstGeom prst="rect">
            <a:avLst/>
          </a:prstGeom>
          <a:noFill/>
          <a:ln w="0">
            <a:noFill/>
          </a:ln>
        </p:spPr>
        <p:style>
          <a:lnRef idx="0"/>
          <a:fillRef idx="0"/>
          <a:effectRef idx="0"/>
          <a:fontRef idx="minor"/>
        </p:style>
        <p:txBody>
          <a:bodyPr wrap="none" lIns="0" rIns="0" tIns="0" bIns="0" anchor="t">
            <a:noAutofit/>
          </a:bodyPr>
          <a:p>
            <a:pPr>
              <a:lnSpc>
                <a:spcPts val="1100"/>
              </a:lnSpc>
              <a:tabLst>
                <a:tab algn="l" pos="0"/>
              </a:tabLst>
            </a:pPr>
            <a:r>
              <a:rPr b="0" lang="en-US" sz="850" spc="-1" strike="noStrike">
                <a:solidFill>
                  <a:srgbClr val="454240"/>
                </a:solidFill>
                <a:latin typeface="Libre Baskerville"/>
                <a:ea typeface="Libre Baskerville"/>
              </a:rPr>
              <a:t>Intelligent AI Agents</a:t>
            </a:r>
            <a:endParaRPr b="0" lang="en-US" sz="850" spc="-1" strike="noStrike">
              <a:solidFill>
                <a:srgbClr val="000000"/>
              </a:solidFill>
              <a:latin typeface="Arial"/>
            </a:endParaRPr>
          </a:p>
        </p:txBody>
      </p:sp>
      <p:sp>
        <p:nvSpPr>
          <p:cNvPr id="206" name="Text 8"/>
          <p:cNvSpPr/>
          <p:nvPr/>
        </p:nvSpPr>
        <p:spPr>
          <a:xfrm>
            <a:off x="3793320" y="2846880"/>
            <a:ext cx="4985280" cy="25164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454240"/>
                </a:solidFill>
                <a:latin typeface="DM Sans"/>
                <a:ea typeface="DM Sans"/>
              </a:rPr>
              <a:t>Multi-agent orchestration with LLMs and RAG pipelines provides contextual recommendations, anomaly explanations, and natural-language query support.</a:t>
            </a:r>
            <a:endParaRPr b="0" lang="en-US" sz="700" spc="-1" strike="noStrike">
              <a:solidFill>
                <a:srgbClr val="000000"/>
              </a:solidFill>
              <a:latin typeface="Arial"/>
            </a:endParaRPr>
          </a:p>
        </p:txBody>
      </p:sp>
      <p:pic>
        <p:nvPicPr>
          <p:cNvPr id="207" name="Image 3" descr="preencoded.png"/>
          <p:cNvPicPr/>
          <p:nvPr/>
        </p:nvPicPr>
        <p:blipFill>
          <a:blip r:embed="rId6">
            <a:extLst>
              <a:ext uri="{96DAC541-7B7A-43D3-8B79-37D633B846F1}">
                <asvg:svgBlip xmlns:asvg="http://schemas.microsoft.com/office/drawing/2016/SVG/main" r:embed="rId7"/>
              </a:ext>
            </a:extLst>
          </a:blip>
          <a:stretch/>
        </p:blipFill>
        <p:spPr>
          <a:xfrm>
            <a:off x="3793320" y="3233520"/>
            <a:ext cx="226800" cy="226800"/>
          </a:xfrm>
          <a:prstGeom prst="rect">
            <a:avLst/>
          </a:prstGeom>
          <a:ln w="0">
            <a:noFill/>
          </a:ln>
        </p:spPr>
      </p:pic>
      <p:sp>
        <p:nvSpPr>
          <p:cNvPr id="208" name="Text 9"/>
          <p:cNvSpPr/>
          <p:nvPr/>
        </p:nvSpPr>
        <p:spPr>
          <a:xfrm>
            <a:off x="3793320" y="3544560"/>
            <a:ext cx="1785240" cy="141120"/>
          </a:xfrm>
          <a:prstGeom prst="rect">
            <a:avLst/>
          </a:prstGeom>
          <a:noFill/>
          <a:ln w="0">
            <a:noFill/>
          </a:ln>
        </p:spPr>
        <p:style>
          <a:lnRef idx="0"/>
          <a:fillRef idx="0"/>
          <a:effectRef idx="0"/>
          <a:fontRef idx="minor"/>
        </p:style>
        <p:txBody>
          <a:bodyPr wrap="none" lIns="0" rIns="0" tIns="0" bIns="0" anchor="t">
            <a:noAutofit/>
          </a:bodyPr>
          <a:p>
            <a:pPr>
              <a:lnSpc>
                <a:spcPts val="1100"/>
              </a:lnSpc>
              <a:tabLst>
                <a:tab algn="l" pos="0"/>
              </a:tabLst>
            </a:pPr>
            <a:r>
              <a:rPr b="0" lang="en-US" sz="850" spc="-1" strike="noStrike">
                <a:solidFill>
                  <a:srgbClr val="454240"/>
                </a:solidFill>
                <a:latin typeface="Libre Baskerville"/>
                <a:ea typeface="Libre Baskerville"/>
              </a:rPr>
              <a:t>Automated Recommendations</a:t>
            </a:r>
            <a:endParaRPr b="0" lang="en-US" sz="850" spc="-1" strike="noStrike">
              <a:solidFill>
                <a:srgbClr val="000000"/>
              </a:solidFill>
              <a:latin typeface="Arial"/>
            </a:endParaRPr>
          </a:p>
        </p:txBody>
      </p:sp>
      <p:sp>
        <p:nvSpPr>
          <p:cNvPr id="209" name="Text 10"/>
          <p:cNvSpPr/>
          <p:nvPr/>
        </p:nvSpPr>
        <p:spPr>
          <a:xfrm>
            <a:off x="3793320" y="3727080"/>
            <a:ext cx="4985280" cy="25164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454240"/>
                </a:solidFill>
                <a:latin typeface="DM Sans"/>
                <a:ea typeface="DM Sans"/>
              </a:rPr>
              <a:t>Rule engines and optimization algorithms automatically suggest scheme parameters, slab thresholds, and budget reallocations based on live data.</a:t>
            </a:r>
            <a:endParaRPr b="0" lang="en-US" sz="700" spc="-1" strike="noStrike">
              <a:solidFill>
                <a:srgbClr val="000000"/>
              </a:solidFill>
              <a:latin typeface="Arial"/>
            </a:endParaRPr>
          </a:p>
        </p:txBody>
      </p:sp>
      <p:pic>
        <p:nvPicPr>
          <p:cNvPr id="210" name="Image 4" descr="preencoded.png"/>
          <p:cNvPicPr/>
          <p:nvPr/>
        </p:nvPicPr>
        <p:blipFill>
          <a:blip r:embed="rId8">
            <a:extLst>
              <a:ext uri="{96DAC541-7B7A-43D3-8B79-37D633B846F1}">
                <asvg:svgBlip xmlns:asvg="http://schemas.microsoft.com/office/drawing/2016/SVG/main" r:embed="rId9"/>
              </a:ext>
            </a:extLst>
          </a:blip>
          <a:stretch/>
        </p:blipFill>
        <p:spPr>
          <a:xfrm>
            <a:off x="3793320" y="4113360"/>
            <a:ext cx="226800" cy="226800"/>
          </a:xfrm>
          <a:prstGeom prst="rect">
            <a:avLst/>
          </a:prstGeom>
          <a:ln w="0">
            <a:noFill/>
          </a:ln>
        </p:spPr>
      </p:pic>
      <p:sp>
        <p:nvSpPr>
          <p:cNvPr id="211" name="Text 11"/>
          <p:cNvSpPr/>
          <p:nvPr/>
        </p:nvSpPr>
        <p:spPr>
          <a:xfrm>
            <a:off x="3793320" y="4424760"/>
            <a:ext cx="1171440" cy="141120"/>
          </a:xfrm>
          <a:prstGeom prst="rect">
            <a:avLst/>
          </a:prstGeom>
          <a:noFill/>
          <a:ln w="0">
            <a:noFill/>
          </a:ln>
        </p:spPr>
        <p:style>
          <a:lnRef idx="0"/>
          <a:fillRef idx="0"/>
          <a:effectRef idx="0"/>
          <a:fontRef idx="minor"/>
        </p:style>
        <p:txBody>
          <a:bodyPr wrap="none" lIns="0" rIns="0" tIns="0" bIns="0" anchor="t">
            <a:noAutofit/>
          </a:bodyPr>
          <a:p>
            <a:pPr>
              <a:lnSpc>
                <a:spcPts val="1100"/>
              </a:lnSpc>
              <a:tabLst>
                <a:tab algn="l" pos="0"/>
              </a:tabLst>
            </a:pPr>
            <a:r>
              <a:rPr b="0" lang="en-US" sz="850" spc="-1" strike="noStrike">
                <a:solidFill>
                  <a:srgbClr val="454240"/>
                </a:solidFill>
                <a:latin typeface="Libre Baskerville"/>
                <a:ea typeface="Libre Baskerville"/>
              </a:rPr>
              <a:t>Real-Time Analytics</a:t>
            </a:r>
            <a:endParaRPr b="0" lang="en-US" sz="850" spc="-1" strike="noStrike">
              <a:solidFill>
                <a:srgbClr val="000000"/>
              </a:solidFill>
              <a:latin typeface="Arial"/>
            </a:endParaRPr>
          </a:p>
        </p:txBody>
      </p:sp>
      <p:sp>
        <p:nvSpPr>
          <p:cNvPr id="212" name="Text 12"/>
          <p:cNvSpPr/>
          <p:nvPr/>
        </p:nvSpPr>
        <p:spPr>
          <a:xfrm>
            <a:off x="3793320" y="4607280"/>
            <a:ext cx="4985280" cy="25164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454240"/>
                </a:solidFill>
                <a:latin typeface="DM Sans"/>
                <a:ea typeface="DM Sans"/>
              </a:rPr>
              <a:t>Scalable microservices architecture with Redis caching and PostgreSQL ensures sub-second KPI updates and high-throughput data processing.</a:t>
            </a:r>
            <a:endParaRPr b="0" lang="en-US" sz="700" spc="-1" strike="noStrike">
              <a:solidFill>
                <a:srgbClr val="000000"/>
              </a:solidFill>
              <a:latin typeface="Arial"/>
            </a:endParaRPr>
          </a:p>
        </p:txBody>
      </p:sp>
      <p:pic>
        <p:nvPicPr>
          <p:cNvPr id="213" name="" descr=""/>
          <p:cNvPicPr/>
          <p:nvPr/>
        </p:nvPicPr>
        <p:blipFill>
          <a:blip r:embed="rId10"/>
          <a:stretch/>
        </p:blipFill>
        <p:spPr>
          <a:xfrm>
            <a:off x="8001360" y="485964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Shape 0"/>
          <p:cNvSpPr/>
          <p:nvPr/>
        </p:nvSpPr>
        <p:spPr>
          <a:xfrm>
            <a:off x="1591560" y="210600"/>
            <a:ext cx="527400" cy="131400"/>
          </a:xfrm>
          <a:prstGeom prst="roundRect">
            <a:avLst>
              <a:gd name="adj" fmla="val 19153"/>
            </a:avLst>
          </a:prstGeom>
          <a:noFill/>
          <a:ln w="4763">
            <a:solidFill>
              <a:srgbClr val="b88e23"/>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15" name="Text 1"/>
          <p:cNvSpPr/>
          <p:nvPr/>
        </p:nvSpPr>
        <p:spPr>
          <a:xfrm>
            <a:off x="1641600" y="237960"/>
            <a:ext cx="427320" cy="76680"/>
          </a:xfrm>
          <a:prstGeom prst="rect">
            <a:avLst/>
          </a:prstGeom>
          <a:noFill/>
          <a:ln w="0">
            <a:noFill/>
          </a:ln>
        </p:spPr>
        <p:style>
          <a:lnRef idx="0"/>
          <a:fillRef idx="0"/>
          <a:effectRef idx="0"/>
          <a:fontRef idx="minor"/>
        </p:style>
        <p:txBody>
          <a:bodyPr wrap="none" lIns="0" rIns="0" tIns="0" bIns="0" anchor="t">
            <a:noAutofit/>
          </a:bodyPr>
          <a:p>
            <a:pPr>
              <a:lnSpc>
                <a:spcPts val="601"/>
              </a:lnSpc>
              <a:tabLst>
                <a:tab algn="l" pos="0"/>
              </a:tabLst>
            </a:pPr>
            <a:r>
              <a:rPr b="0" lang="en-US" sz="450" spc="-1" strike="noStrike">
                <a:solidFill>
                  <a:srgbClr val="b88e23"/>
                </a:solidFill>
                <a:latin typeface="DM Sans"/>
                <a:ea typeface="DM Sans"/>
              </a:rPr>
              <a:t>ARCHITECTURE</a:t>
            </a:r>
            <a:endParaRPr b="0" lang="en-US" sz="450" spc="-1" strike="noStrike">
              <a:solidFill>
                <a:srgbClr val="000000"/>
              </a:solidFill>
              <a:latin typeface="Arial"/>
            </a:endParaRPr>
          </a:p>
        </p:txBody>
      </p:sp>
      <p:sp>
        <p:nvSpPr>
          <p:cNvPr id="216" name="Text 2"/>
          <p:cNvSpPr/>
          <p:nvPr/>
        </p:nvSpPr>
        <p:spPr>
          <a:xfrm>
            <a:off x="1591560" y="361440"/>
            <a:ext cx="1954800" cy="235080"/>
          </a:xfrm>
          <a:prstGeom prst="rect">
            <a:avLst/>
          </a:prstGeom>
          <a:noFill/>
          <a:ln w="0">
            <a:noFill/>
          </a:ln>
        </p:spPr>
        <p:style>
          <a:lnRef idx="0"/>
          <a:fillRef idx="0"/>
          <a:effectRef idx="0"/>
          <a:fontRef idx="minor"/>
        </p:style>
        <p:txBody>
          <a:bodyPr wrap="none" lIns="0" rIns="0" tIns="0" bIns="0" anchor="t">
            <a:noAutofit/>
          </a:bodyPr>
          <a:p>
            <a:pPr>
              <a:lnSpc>
                <a:spcPts val="1851"/>
              </a:lnSpc>
              <a:tabLst>
                <a:tab algn="l" pos="0"/>
              </a:tabLst>
            </a:pPr>
            <a:r>
              <a:rPr b="0" lang="en-US" sz="1450" spc="-1" strike="noStrike">
                <a:solidFill>
                  <a:srgbClr val="5c4e3d"/>
                </a:solidFill>
                <a:latin typeface="Libre Baskerville"/>
                <a:ea typeface="Libre Baskerville"/>
              </a:rPr>
              <a:t>System Architecture</a:t>
            </a:r>
            <a:endParaRPr b="0" lang="en-US" sz="1450" spc="-1" strike="noStrike">
              <a:solidFill>
                <a:srgbClr val="000000"/>
              </a:solidFill>
              <a:latin typeface="Arial"/>
            </a:endParaRPr>
          </a:p>
        </p:txBody>
      </p:sp>
      <p:sp>
        <p:nvSpPr>
          <p:cNvPr id="217" name="Text 3"/>
          <p:cNvSpPr/>
          <p:nvPr/>
        </p:nvSpPr>
        <p:spPr>
          <a:xfrm>
            <a:off x="1591560" y="666720"/>
            <a:ext cx="5959800" cy="193680"/>
          </a:xfrm>
          <a:prstGeom prst="rect">
            <a:avLst/>
          </a:prstGeom>
          <a:noFill/>
          <a:ln w="0">
            <a:noFill/>
          </a:ln>
        </p:spPr>
        <p:style>
          <a:lnRef idx="0"/>
          <a:fillRef idx="0"/>
          <a:effectRef idx="0"/>
          <a:fontRef idx="minor"/>
        </p:style>
        <p:txBody>
          <a:bodyPr lIns="0" rIns="0" tIns="0" bIns="0" anchor="t">
            <a:noAutofit/>
          </a:bodyPr>
          <a:p>
            <a:pPr>
              <a:lnSpc>
                <a:spcPts val="751"/>
              </a:lnSpc>
              <a:tabLst>
                <a:tab algn="l" pos="0"/>
              </a:tabLst>
            </a:pPr>
            <a:r>
              <a:rPr b="0" lang="en-US" sz="550" spc="-1" strike="noStrike">
                <a:solidFill>
                  <a:srgbClr val="454240"/>
                </a:solidFill>
                <a:latin typeface="DM Sans"/>
                <a:ea typeface="DM Sans"/>
              </a:rPr>
              <a:t>The platform follows a modern, layered microservices architecture designed for scalability, fault tolerance, and seamless AI integration. Each layer is independently deployable, enabling rapid iteration and enterprise-grade reliability.</a:t>
            </a:r>
            <a:endParaRPr b="0" lang="en-US" sz="550" spc="-1" strike="noStrike">
              <a:solidFill>
                <a:srgbClr val="000000"/>
              </a:solidFill>
              <a:latin typeface="Arial"/>
            </a:endParaRPr>
          </a:p>
        </p:txBody>
      </p:sp>
      <p:pic>
        <p:nvPicPr>
          <p:cNvPr id="218" name="Image 0" descr="preencoded.png"/>
          <p:cNvPicPr/>
          <p:nvPr/>
        </p:nvPicPr>
        <p:blipFill>
          <a:blip r:embed="rId1"/>
          <a:stretch/>
        </p:blipFill>
        <p:spPr>
          <a:xfrm>
            <a:off x="1591560" y="913320"/>
            <a:ext cx="5959800" cy="3326040"/>
          </a:xfrm>
          <a:prstGeom prst="rect">
            <a:avLst/>
          </a:prstGeom>
          <a:ln w="0">
            <a:noFill/>
          </a:ln>
        </p:spPr>
      </p:pic>
      <p:pic>
        <p:nvPicPr>
          <p:cNvPr id="219" name="Image 1" descr="preencoded.png"/>
          <p:cNvPicPr/>
          <p:nvPr/>
        </p:nvPicPr>
        <p:blipFill>
          <a:blip r:embed="rId2"/>
          <a:stretch/>
        </p:blipFill>
        <p:spPr>
          <a:xfrm>
            <a:off x="1591560" y="913320"/>
            <a:ext cx="5959800" cy="3326040"/>
          </a:xfrm>
          <a:prstGeom prst="rect">
            <a:avLst/>
          </a:prstGeom>
          <a:ln w="0">
            <a:noFill/>
          </a:ln>
        </p:spPr>
      </p:pic>
      <p:sp>
        <p:nvSpPr>
          <p:cNvPr id="220" name="Text 4"/>
          <p:cNvSpPr/>
          <p:nvPr/>
        </p:nvSpPr>
        <p:spPr>
          <a:xfrm>
            <a:off x="1591560" y="4338000"/>
            <a:ext cx="1064520" cy="117000"/>
          </a:xfrm>
          <a:prstGeom prst="rect">
            <a:avLst/>
          </a:prstGeom>
          <a:noFill/>
          <a:ln w="0">
            <a:noFill/>
          </a:ln>
        </p:spPr>
        <p:style>
          <a:lnRef idx="0"/>
          <a:fillRef idx="0"/>
          <a:effectRef idx="0"/>
          <a:fontRef idx="minor"/>
        </p:style>
        <p:txBody>
          <a:bodyPr wrap="none" lIns="0" rIns="0" tIns="0" bIns="0" anchor="t">
            <a:noAutofit/>
          </a:bodyPr>
          <a:p>
            <a:pPr>
              <a:lnSpc>
                <a:spcPts val="901"/>
              </a:lnSpc>
              <a:tabLst>
                <a:tab algn="l" pos="0"/>
              </a:tabLst>
            </a:pPr>
            <a:r>
              <a:rPr b="0" lang="en-US" sz="700" spc="-1" strike="noStrike">
                <a:solidFill>
                  <a:srgbClr val="5c4e3d"/>
                </a:solidFill>
                <a:latin typeface="Libre Baskerville"/>
                <a:ea typeface="Libre Baskerville"/>
              </a:rPr>
              <a:t>Frontend &amp; API Layer</a:t>
            </a:r>
            <a:endParaRPr b="0" lang="en-US" sz="700" spc="-1" strike="noStrike">
              <a:solidFill>
                <a:srgbClr val="000000"/>
              </a:solidFill>
              <a:latin typeface="Arial"/>
            </a:endParaRPr>
          </a:p>
        </p:txBody>
      </p:sp>
      <p:sp>
        <p:nvSpPr>
          <p:cNvPr id="221" name="Text 5"/>
          <p:cNvSpPr/>
          <p:nvPr/>
        </p:nvSpPr>
        <p:spPr>
          <a:xfrm>
            <a:off x="1591560" y="4502160"/>
            <a:ext cx="2887200" cy="290880"/>
          </a:xfrm>
          <a:prstGeom prst="rect">
            <a:avLst/>
          </a:prstGeom>
          <a:noFill/>
          <a:ln w="0">
            <a:noFill/>
          </a:ln>
        </p:spPr>
        <p:style>
          <a:lnRef idx="0"/>
          <a:fillRef idx="0"/>
          <a:effectRef idx="0"/>
          <a:fontRef idx="minor"/>
        </p:style>
        <p:txBody>
          <a:bodyPr lIns="0" rIns="0" tIns="0" bIns="0" anchor="t">
            <a:noAutofit/>
          </a:bodyPr>
          <a:p>
            <a:pPr>
              <a:lnSpc>
                <a:spcPts val="751"/>
              </a:lnSpc>
              <a:tabLst>
                <a:tab algn="l" pos="0"/>
              </a:tabLst>
            </a:pPr>
            <a:r>
              <a:rPr b="1" lang="en-US" sz="550" spc="-1" strike="noStrike">
                <a:solidFill>
                  <a:srgbClr val="454240"/>
                </a:solidFill>
                <a:latin typeface="DM Sans"/>
                <a:ea typeface="DM Sans"/>
              </a:rPr>
              <a:t>React + TypeScript</a:t>
            </a:r>
            <a:r>
              <a:rPr b="0" lang="en-US" sz="550" spc="-1" strike="noStrike">
                <a:solidFill>
                  <a:srgbClr val="454240"/>
                </a:solidFill>
                <a:latin typeface="DM Sans"/>
                <a:ea typeface="DM Sans"/>
              </a:rPr>
              <a:t> delivers a responsive, type-safe UI for scheme design and KPI visualization. </a:t>
            </a:r>
            <a:r>
              <a:rPr b="1" lang="en-US" sz="550" spc="-1" strike="noStrike">
                <a:solidFill>
                  <a:srgbClr val="454240"/>
                </a:solidFill>
                <a:latin typeface="DM Sans"/>
                <a:ea typeface="DM Sans"/>
              </a:rPr>
              <a:t>FastAPI</a:t>
            </a:r>
            <a:r>
              <a:rPr b="0" lang="en-US" sz="550" spc="-1" strike="noStrike">
                <a:solidFill>
                  <a:srgbClr val="454240"/>
                </a:solidFill>
                <a:latin typeface="DM Sans"/>
                <a:ea typeface="DM Sans"/>
              </a:rPr>
              <a:t> microservices expose RESTful endpoints with async support, enabling high concurrency and low-latency responses.</a:t>
            </a:r>
            <a:endParaRPr b="0" lang="en-US" sz="550" spc="-1" strike="noStrike">
              <a:solidFill>
                <a:srgbClr val="000000"/>
              </a:solidFill>
              <a:latin typeface="Arial"/>
            </a:endParaRPr>
          </a:p>
        </p:txBody>
      </p:sp>
      <p:sp>
        <p:nvSpPr>
          <p:cNvPr id="222" name="Shape 6"/>
          <p:cNvSpPr/>
          <p:nvPr/>
        </p:nvSpPr>
        <p:spPr>
          <a:xfrm>
            <a:off x="4614480" y="4291920"/>
            <a:ext cx="2995920" cy="640080"/>
          </a:xfrm>
          <a:prstGeom prst="roundRect">
            <a:avLst>
              <a:gd name="adj" fmla="val 8491"/>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223" name="Text 7"/>
          <p:cNvSpPr/>
          <p:nvPr/>
        </p:nvSpPr>
        <p:spPr>
          <a:xfrm>
            <a:off x="4690080" y="4338000"/>
            <a:ext cx="992880" cy="117000"/>
          </a:xfrm>
          <a:prstGeom prst="rect">
            <a:avLst/>
          </a:prstGeom>
          <a:noFill/>
          <a:ln w="0">
            <a:noFill/>
          </a:ln>
        </p:spPr>
        <p:style>
          <a:lnRef idx="0"/>
          <a:fillRef idx="0"/>
          <a:effectRef idx="0"/>
          <a:fontRef idx="minor"/>
        </p:style>
        <p:txBody>
          <a:bodyPr wrap="none" lIns="0" rIns="0" tIns="0" bIns="0" anchor="t">
            <a:noAutofit/>
          </a:bodyPr>
          <a:p>
            <a:pPr>
              <a:lnSpc>
                <a:spcPts val="901"/>
              </a:lnSpc>
              <a:tabLst>
                <a:tab algn="l" pos="0"/>
              </a:tabLst>
            </a:pPr>
            <a:r>
              <a:rPr b="0" lang="en-US" sz="700" spc="-1" strike="noStrike">
                <a:solidFill>
                  <a:srgbClr val="000000"/>
                </a:solidFill>
                <a:latin typeface="Libre Baskerville"/>
                <a:ea typeface="Libre Baskerville"/>
              </a:rPr>
              <a:t>Data, AI &amp; ML Layer</a:t>
            </a:r>
            <a:endParaRPr b="0" lang="en-US" sz="700" spc="-1" strike="noStrike">
              <a:solidFill>
                <a:srgbClr val="000000"/>
              </a:solidFill>
              <a:latin typeface="Arial"/>
            </a:endParaRPr>
          </a:p>
        </p:txBody>
      </p:sp>
      <p:sp>
        <p:nvSpPr>
          <p:cNvPr id="224" name="Text 8"/>
          <p:cNvSpPr/>
          <p:nvPr/>
        </p:nvSpPr>
        <p:spPr>
          <a:xfrm>
            <a:off x="4690080" y="4502160"/>
            <a:ext cx="2845080" cy="388080"/>
          </a:xfrm>
          <a:prstGeom prst="rect">
            <a:avLst/>
          </a:prstGeom>
          <a:noFill/>
          <a:ln w="0">
            <a:noFill/>
          </a:ln>
        </p:spPr>
        <p:style>
          <a:lnRef idx="0"/>
          <a:fillRef idx="0"/>
          <a:effectRef idx="0"/>
          <a:fontRef idx="minor"/>
        </p:style>
        <p:txBody>
          <a:bodyPr lIns="0" rIns="0" tIns="0" bIns="0" anchor="t">
            <a:noAutofit/>
          </a:bodyPr>
          <a:p>
            <a:pPr>
              <a:lnSpc>
                <a:spcPts val="751"/>
              </a:lnSpc>
              <a:tabLst>
                <a:tab algn="l" pos="0"/>
              </a:tabLst>
            </a:pPr>
            <a:r>
              <a:rPr b="1" lang="en-US" sz="550" spc="-1" strike="noStrike">
                <a:solidFill>
                  <a:srgbClr val="000000"/>
                </a:solidFill>
                <a:latin typeface="DM Sans"/>
                <a:ea typeface="DM Sans"/>
              </a:rPr>
              <a:t>PostgreSQL</a:t>
            </a:r>
            <a:r>
              <a:rPr b="0" lang="en-US" sz="550" spc="-1" strike="noStrike">
                <a:solidFill>
                  <a:srgbClr val="000000"/>
                </a:solidFill>
                <a:latin typeface="DM Sans"/>
                <a:ea typeface="DM Sans"/>
              </a:rPr>
              <a:t> handles structured transactional data; </a:t>
            </a:r>
            <a:r>
              <a:rPr b="1" lang="en-US" sz="550" spc="-1" strike="noStrike">
                <a:solidFill>
                  <a:srgbClr val="000000"/>
                </a:solidFill>
                <a:latin typeface="DM Sans"/>
                <a:ea typeface="DM Sans"/>
              </a:rPr>
              <a:t>Redis</a:t>
            </a:r>
            <a:r>
              <a:rPr b="0" lang="en-US" sz="550" spc="-1" strike="noStrike">
                <a:solidFill>
                  <a:srgbClr val="000000"/>
                </a:solidFill>
                <a:latin typeface="DM Sans"/>
                <a:ea typeface="DM Sans"/>
              </a:rPr>
              <a:t> provides in-memory caching for real-time KPI queries. The AI layer integrates LLMs with RAG for contextual reasoning, while the ML layer runs inference across 14+ trained models.</a:t>
            </a:r>
            <a:endParaRPr b="0" lang="en-US" sz="550" spc="-1" strike="noStrike">
              <a:solidFill>
                <a:srgbClr val="000000"/>
              </a:solidFill>
              <a:latin typeface="Arial"/>
            </a:endParaRPr>
          </a:p>
        </p:txBody>
      </p:sp>
      <p:pic>
        <p:nvPicPr>
          <p:cNvPr id="225" name="" descr=""/>
          <p:cNvPicPr/>
          <p:nvPr/>
        </p:nvPicPr>
        <p:blipFill>
          <a:blip r:embed="rId3"/>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6" name="" descr=""/>
          <p:cNvPicPr/>
          <p:nvPr/>
        </p:nvPicPr>
        <p:blipFill>
          <a:blip r:embed="rId1"/>
          <a:stretch/>
        </p:blipFill>
        <p:spPr>
          <a:xfrm>
            <a:off x="7877520" y="4696200"/>
            <a:ext cx="1266480" cy="447480"/>
          </a:xfrm>
          <a:prstGeom prst="rect">
            <a:avLst/>
          </a:prstGeom>
          <a:ln w="0">
            <a:noFill/>
          </a:ln>
        </p:spPr>
      </p:pic>
      <p:pic>
        <p:nvPicPr>
          <p:cNvPr id="227" name="" descr=""/>
          <p:cNvPicPr/>
          <p:nvPr/>
        </p:nvPicPr>
        <p:blipFill>
          <a:blip r:embed="rId2"/>
          <a:stretch/>
        </p:blipFill>
        <p:spPr>
          <a:xfrm>
            <a:off x="1222200" y="360"/>
            <a:ext cx="7236000" cy="514332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Shape 0"/>
          <p:cNvSpPr/>
          <p:nvPr/>
        </p:nvSpPr>
        <p:spPr>
          <a:xfrm>
            <a:off x="521640" y="290520"/>
            <a:ext cx="741240" cy="190080"/>
          </a:xfrm>
          <a:prstGeom prst="roundRect">
            <a:avLst>
              <a:gd name="adj" fmla="val 18048"/>
            </a:avLst>
          </a:prstGeom>
          <a:noFill/>
          <a:ln w="4763">
            <a:solidFill>
              <a:srgbClr val="b88e23"/>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29" name="Text 1"/>
          <p:cNvSpPr/>
          <p:nvPr/>
        </p:nvSpPr>
        <p:spPr>
          <a:xfrm>
            <a:off x="587880" y="326160"/>
            <a:ext cx="608400" cy="119160"/>
          </a:xfrm>
          <a:prstGeom prst="rect">
            <a:avLst/>
          </a:prstGeom>
          <a:noFill/>
          <a:ln w="0">
            <a:noFill/>
          </a:ln>
        </p:spPr>
        <p:style>
          <a:lnRef idx="0"/>
          <a:fillRef idx="0"/>
          <a:effectRef idx="0"/>
          <a:fontRef idx="minor"/>
        </p:style>
        <p:txBody>
          <a:bodyPr wrap="none" lIns="0" rIns="0" tIns="0" bIns="0" anchor="t">
            <a:noAutofit/>
          </a:bodyPr>
          <a:p>
            <a:pPr>
              <a:lnSpc>
                <a:spcPts val="901"/>
              </a:lnSpc>
              <a:tabLst>
                <a:tab algn="l" pos="0"/>
              </a:tabLst>
            </a:pPr>
            <a:r>
              <a:rPr b="0" lang="en-US" sz="600" spc="-1" strike="noStrike">
                <a:solidFill>
                  <a:srgbClr val="b88e23"/>
                </a:solidFill>
                <a:latin typeface="DM Sans"/>
                <a:ea typeface="DM Sans"/>
              </a:rPr>
              <a:t>METHODOLOGY</a:t>
            </a:r>
            <a:endParaRPr b="0" lang="en-US" sz="600" spc="-1" strike="noStrike">
              <a:solidFill>
                <a:srgbClr val="000000"/>
              </a:solidFill>
              <a:latin typeface="Arial"/>
            </a:endParaRPr>
          </a:p>
        </p:txBody>
      </p:sp>
      <p:sp>
        <p:nvSpPr>
          <p:cNvPr id="230" name="Text 2"/>
          <p:cNvSpPr/>
          <p:nvPr/>
        </p:nvSpPr>
        <p:spPr>
          <a:xfrm>
            <a:off x="521640" y="515880"/>
            <a:ext cx="3636000" cy="320040"/>
          </a:xfrm>
          <a:prstGeom prst="rect">
            <a:avLst/>
          </a:prstGeom>
          <a:noFill/>
          <a:ln w="0">
            <a:noFill/>
          </a:ln>
        </p:spPr>
        <p:style>
          <a:lnRef idx="0"/>
          <a:fillRef idx="0"/>
          <a:effectRef idx="0"/>
          <a:fontRef idx="minor"/>
        </p:style>
        <p:txBody>
          <a:bodyPr wrap="none" lIns="0" rIns="0" tIns="0" bIns="0" anchor="t">
            <a:noAutofit/>
          </a:bodyPr>
          <a:p>
            <a:pPr>
              <a:lnSpc>
                <a:spcPts val="2500"/>
              </a:lnSpc>
              <a:tabLst>
                <a:tab algn="l" pos="0"/>
              </a:tabLst>
            </a:pPr>
            <a:r>
              <a:rPr b="0" lang="en-US" sz="2000" spc="-1" strike="noStrike">
                <a:solidFill>
                  <a:srgbClr val="5c4e3d"/>
                </a:solidFill>
                <a:latin typeface="Libre Baskerville"/>
                <a:ea typeface="Libre Baskerville"/>
              </a:rPr>
              <a:t>Development Methodology</a:t>
            </a:r>
            <a:endParaRPr b="0" lang="en-US" sz="2000" spc="-1" strike="noStrike">
              <a:solidFill>
                <a:srgbClr val="000000"/>
              </a:solidFill>
              <a:latin typeface="Arial"/>
            </a:endParaRPr>
          </a:p>
        </p:txBody>
      </p:sp>
      <p:sp>
        <p:nvSpPr>
          <p:cNvPr id="231" name="Text 3"/>
          <p:cNvSpPr/>
          <p:nvPr/>
        </p:nvSpPr>
        <p:spPr>
          <a:xfrm>
            <a:off x="521640" y="964440"/>
            <a:ext cx="8099640" cy="299160"/>
          </a:xfrm>
          <a:prstGeom prst="rect">
            <a:avLst/>
          </a:prstGeom>
          <a:noFill/>
          <a:ln w="0">
            <a:noFill/>
          </a:ln>
        </p:spPr>
        <p:style>
          <a:lnRef idx="0"/>
          <a:fillRef idx="0"/>
          <a:effectRef idx="0"/>
          <a:fontRef idx="minor"/>
        </p:style>
        <p:txBody>
          <a:bodyPr lIns="0" rIns="0" tIns="0" bIns="0" anchor="t">
            <a:noAutofit/>
          </a:bodyPr>
          <a:p>
            <a:pPr>
              <a:lnSpc>
                <a:spcPts val="1151"/>
              </a:lnSpc>
              <a:tabLst>
                <a:tab algn="l" pos="0"/>
              </a:tabLst>
            </a:pPr>
            <a:r>
              <a:rPr b="0" lang="en-US" sz="800" spc="-1" strike="noStrike">
                <a:solidFill>
                  <a:srgbClr val="454240"/>
                </a:solidFill>
                <a:latin typeface="DM Sans"/>
                <a:ea typeface="DM Sans"/>
              </a:rPr>
              <a:t>The project follows a structured, iterative development lifecycle — from initial requirements gathering through to deployment — ensuring each component is validated against real-world enterprise constraints before integration.</a:t>
            </a:r>
            <a:endParaRPr b="0" lang="en-US" sz="800" spc="-1" strike="noStrike">
              <a:solidFill>
                <a:srgbClr val="000000"/>
              </a:solidFill>
              <a:latin typeface="Arial"/>
            </a:endParaRPr>
          </a:p>
        </p:txBody>
      </p:sp>
      <p:sp>
        <p:nvSpPr>
          <p:cNvPr id="232" name="Shape 4"/>
          <p:cNvSpPr/>
          <p:nvPr/>
        </p:nvSpPr>
        <p:spPr>
          <a:xfrm>
            <a:off x="4564800" y="1360440"/>
            <a:ext cx="13320" cy="3491280"/>
          </a:xfrm>
          <a:prstGeom prst="roundRect">
            <a:avLst>
              <a:gd name="adj" fmla="val 301966"/>
            </a:avLst>
          </a:prstGeom>
          <a:solidFill>
            <a:srgbClr val="ddd3ba"/>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33" name="Shape 5"/>
          <p:cNvSpPr/>
          <p:nvPr/>
        </p:nvSpPr>
        <p:spPr>
          <a:xfrm>
            <a:off x="4162320" y="1468800"/>
            <a:ext cx="307080" cy="13320"/>
          </a:xfrm>
          <a:prstGeom prst="roundRect">
            <a:avLst>
              <a:gd name="adj" fmla="val 301966"/>
            </a:avLst>
          </a:prstGeom>
          <a:solidFill>
            <a:srgbClr val="ddd3ba"/>
          </a:solidFill>
          <a:ln w="0">
            <a:noFill/>
          </a:ln>
        </p:spPr>
        <p:style>
          <a:lnRef idx="0"/>
          <a:fillRef idx="0"/>
          <a:effectRef idx="0"/>
          <a:fontRef idx="minor"/>
        </p:style>
        <p:txBody>
          <a:bodyPr lIns="90000" rIns="90000" tIns="-34560" bIns="-34560" anchor="t">
            <a:noAutofit/>
          </a:bodyPr>
          <a:p>
            <a:pPr>
              <a:lnSpc>
                <a:spcPct val="100000"/>
              </a:lnSpc>
            </a:pPr>
            <a:endParaRPr b="0" lang="en-US" sz="1800" spc="-1" strike="noStrike">
              <a:solidFill>
                <a:srgbClr val="000000"/>
              </a:solidFill>
              <a:latin typeface="Arial"/>
            </a:endParaRPr>
          </a:p>
        </p:txBody>
      </p:sp>
      <p:sp>
        <p:nvSpPr>
          <p:cNvPr id="234" name="Shape 6"/>
          <p:cNvSpPr/>
          <p:nvPr/>
        </p:nvSpPr>
        <p:spPr>
          <a:xfrm>
            <a:off x="4456440" y="1360440"/>
            <a:ext cx="230040" cy="230040"/>
          </a:xfrm>
          <a:prstGeom prst="roundRect">
            <a:avLst>
              <a:gd name="adj" fmla="val 18667"/>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35" name="Text 7"/>
          <p:cNvSpPr/>
          <p:nvPr/>
        </p:nvSpPr>
        <p:spPr>
          <a:xfrm>
            <a:off x="4494960" y="1379880"/>
            <a:ext cx="153000" cy="191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200" spc="-1" strike="noStrike">
                <a:solidFill>
                  <a:srgbClr val="454240"/>
                </a:solidFill>
                <a:latin typeface="Libre Baskerville"/>
                <a:ea typeface="Libre Baskerville"/>
              </a:rPr>
              <a:t>1</a:t>
            </a:r>
            <a:endParaRPr b="0" lang="en-US" sz="1200" spc="-1" strike="noStrike">
              <a:solidFill>
                <a:srgbClr val="000000"/>
              </a:solidFill>
              <a:latin typeface="Arial"/>
            </a:endParaRPr>
          </a:p>
        </p:txBody>
      </p:sp>
      <p:sp>
        <p:nvSpPr>
          <p:cNvPr id="236" name="Text 8"/>
          <p:cNvSpPr/>
          <p:nvPr/>
        </p:nvSpPr>
        <p:spPr>
          <a:xfrm>
            <a:off x="2559240" y="1395720"/>
            <a:ext cx="1497960" cy="159480"/>
          </a:xfrm>
          <a:prstGeom prst="rect">
            <a:avLst/>
          </a:prstGeom>
          <a:noFill/>
          <a:ln w="0">
            <a:noFill/>
          </a:ln>
        </p:spPr>
        <p:style>
          <a:lnRef idx="0"/>
          <a:fillRef idx="0"/>
          <a:effectRef idx="0"/>
          <a:fontRef idx="minor"/>
        </p:style>
        <p:txBody>
          <a:bodyPr wrap="none" lIns="0" rIns="0" tIns="0" bIns="0" anchor="t">
            <a:noAutofit/>
          </a:bodyPr>
          <a:p>
            <a:pPr algn="r">
              <a:lnSpc>
                <a:spcPts val="1250"/>
              </a:lnSpc>
              <a:tabLst>
                <a:tab algn="l" pos="0"/>
              </a:tabLst>
            </a:pPr>
            <a:r>
              <a:rPr b="0" lang="en-US" sz="1000" spc="-1" strike="noStrike">
                <a:solidFill>
                  <a:srgbClr val="454240"/>
                </a:solidFill>
                <a:latin typeface="Libre Baskerville"/>
                <a:ea typeface="Libre Baskerville"/>
              </a:rPr>
              <a:t>Requirements Analysis</a:t>
            </a:r>
            <a:endParaRPr b="0" lang="en-US" sz="1000" spc="-1" strike="noStrike">
              <a:solidFill>
                <a:srgbClr val="000000"/>
              </a:solidFill>
              <a:latin typeface="Arial"/>
            </a:endParaRPr>
          </a:p>
        </p:txBody>
      </p:sp>
      <p:sp>
        <p:nvSpPr>
          <p:cNvPr id="237" name="Text 9"/>
          <p:cNvSpPr/>
          <p:nvPr/>
        </p:nvSpPr>
        <p:spPr>
          <a:xfrm>
            <a:off x="521640" y="1607040"/>
            <a:ext cx="3535560" cy="299160"/>
          </a:xfrm>
          <a:prstGeom prst="rect">
            <a:avLst/>
          </a:prstGeom>
          <a:noFill/>
          <a:ln w="0">
            <a:noFill/>
          </a:ln>
        </p:spPr>
        <p:style>
          <a:lnRef idx="0"/>
          <a:fillRef idx="0"/>
          <a:effectRef idx="0"/>
          <a:fontRef idx="minor"/>
        </p:style>
        <p:txBody>
          <a:bodyPr lIns="0" rIns="0" tIns="0" bIns="0" anchor="t">
            <a:noAutofit/>
          </a:bodyPr>
          <a:p>
            <a:pPr algn="r">
              <a:lnSpc>
                <a:spcPts val="1151"/>
              </a:lnSpc>
              <a:tabLst>
                <a:tab algn="l" pos="0"/>
              </a:tabLst>
            </a:pPr>
            <a:r>
              <a:rPr b="0" lang="en-US" sz="800" spc="-1" strike="noStrike">
                <a:solidFill>
                  <a:srgbClr val="454240"/>
                </a:solidFill>
                <a:latin typeface="DM Sans"/>
                <a:ea typeface="DM Sans"/>
              </a:rPr>
              <a:t>Stakeholder interviews, use case mapping, and KPI taxonomy definition across dealer operations.</a:t>
            </a:r>
            <a:endParaRPr b="0" lang="en-US" sz="800" spc="-1" strike="noStrike">
              <a:solidFill>
                <a:srgbClr val="000000"/>
              </a:solidFill>
              <a:latin typeface="Arial"/>
            </a:endParaRPr>
          </a:p>
        </p:txBody>
      </p:sp>
      <p:sp>
        <p:nvSpPr>
          <p:cNvPr id="238" name="Shape 10"/>
          <p:cNvSpPr/>
          <p:nvPr/>
        </p:nvSpPr>
        <p:spPr>
          <a:xfrm>
            <a:off x="4673160" y="2049840"/>
            <a:ext cx="307080" cy="13320"/>
          </a:xfrm>
          <a:prstGeom prst="roundRect">
            <a:avLst>
              <a:gd name="adj" fmla="val 301966"/>
            </a:avLst>
          </a:prstGeom>
          <a:solidFill>
            <a:srgbClr val="ddd3ba"/>
          </a:solidFill>
          <a:ln w="0">
            <a:noFill/>
          </a:ln>
        </p:spPr>
        <p:style>
          <a:lnRef idx="0"/>
          <a:fillRef idx="0"/>
          <a:effectRef idx="0"/>
          <a:fontRef idx="minor"/>
        </p:style>
        <p:txBody>
          <a:bodyPr lIns="90000" rIns="90000" tIns="-34560" bIns="-34560" anchor="t">
            <a:noAutofit/>
          </a:bodyPr>
          <a:p>
            <a:pPr>
              <a:lnSpc>
                <a:spcPct val="100000"/>
              </a:lnSpc>
            </a:pPr>
            <a:endParaRPr b="0" lang="en-US" sz="1800" spc="-1" strike="noStrike">
              <a:solidFill>
                <a:srgbClr val="000000"/>
              </a:solidFill>
              <a:latin typeface="Arial"/>
            </a:endParaRPr>
          </a:p>
        </p:txBody>
      </p:sp>
      <p:sp>
        <p:nvSpPr>
          <p:cNvPr id="239" name="Shape 11"/>
          <p:cNvSpPr/>
          <p:nvPr/>
        </p:nvSpPr>
        <p:spPr>
          <a:xfrm>
            <a:off x="4456440" y="1941480"/>
            <a:ext cx="230040" cy="230040"/>
          </a:xfrm>
          <a:prstGeom prst="roundRect">
            <a:avLst>
              <a:gd name="adj" fmla="val 18667"/>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40" name="Text 12"/>
          <p:cNvSpPr/>
          <p:nvPr/>
        </p:nvSpPr>
        <p:spPr>
          <a:xfrm>
            <a:off x="4494960" y="1960560"/>
            <a:ext cx="153000" cy="191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200" spc="-1" strike="noStrike">
                <a:solidFill>
                  <a:srgbClr val="454240"/>
                </a:solidFill>
                <a:latin typeface="Libre Baskerville"/>
                <a:ea typeface="Libre Baskerville"/>
              </a:rPr>
              <a:t>2</a:t>
            </a:r>
            <a:endParaRPr b="0" lang="en-US" sz="1200" spc="-1" strike="noStrike">
              <a:solidFill>
                <a:srgbClr val="000000"/>
              </a:solidFill>
              <a:latin typeface="Arial"/>
            </a:endParaRPr>
          </a:p>
        </p:txBody>
      </p:sp>
      <p:sp>
        <p:nvSpPr>
          <p:cNvPr id="241" name="Text 13"/>
          <p:cNvSpPr/>
          <p:nvPr/>
        </p:nvSpPr>
        <p:spPr>
          <a:xfrm>
            <a:off x="5085360" y="1976760"/>
            <a:ext cx="1705320" cy="15948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1000" spc="-1" strike="noStrike">
                <a:solidFill>
                  <a:srgbClr val="454240"/>
                </a:solidFill>
                <a:latin typeface="Libre Baskerville"/>
                <a:ea typeface="Libre Baskerville"/>
              </a:rPr>
              <a:t>Architecture &amp; DB Design</a:t>
            </a:r>
            <a:endParaRPr b="0" lang="en-US" sz="1000" spc="-1" strike="noStrike">
              <a:solidFill>
                <a:srgbClr val="000000"/>
              </a:solidFill>
              <a:latin typeface="Arial"/>
            </a:endParaRPr>
          </a:p>
        </p:txBody>
      </p:sp>
      <p:sp>
        <p:nvSpPr>
          <p:cNvPr id="242" name="Text 14"/>
          <p:cNvSpPr/>
          <p:nvPr/>
        </p:nvSpPr>
        <p:spPr>
          <a:xfrm>
            <a:off x="5085360" y="2188080"/>
            <a:ext cx="3535560" cy="299160"/>
          </a:xfrm>
          <a:prstGeom prst="rect">
            <a:avLst/>
          </a:prstGeom>
          <a:noFill/>
          <a:ln w="0">
            <a:noFill/>
          </a:ln>
        </p:spPr>
        <p:style>
          <a:lnRef idx="0"/>
          <a:fillRef idx="0"/>
          <a:effectRef idx="0"/>
          <a:fontRef idx="minor"/>
        </p:style>
        <p:txBody>
          <a:bodyPr lIns="0" rIns="0" tIns="0" bIns="0" anchor="t">
            <a:noAutofit/>
          </a:bodyPr>
          <a:p>
            <a:pPr>
              <a:lnSpc>
                <a:spcPts val="1151"/>
              </a:lnSpc>
              <a:tabLst>
                <a:tab algn="l" pos="0"/>
              </a:tabLst>
            </a:pPr>
            <a:r>
              <a:rPr b="0" lang="en-US" sz="800" spc="-1" strike="noStrike">
                <a:solidFill>
                  <a:srgbClr val="454240"/>
                </a:solidFill>
                <a:latin typeface="DM Sans"/>
                <a:ea typeface="DM Sans"/>
              </a:rPr>
              <a:t>Microservices blueprint, database schema design, and API contract specification.</a:t>
            </a:r>
            <a:endParaRPr b="0" lang="en-US" sz="800" spc="-1" strike="noStrike">
              <a:solidFill>
                <a:srgbClr val="000000"/>
              </a:solidFill>
              <a:latin typeface="Arial"/>
            </a:endParaRPr>
          </a:p>
        </p:txBody>
      </p:sp>
      <p:sp>
        <p:nvSpPr>
          <p:cNvPr id="243" name="Shape 15"/>
          <p:cNvSpPr/>
          <p:nvPr/>
        </p:nvSpPr>
        <p:spPr>
          <a:xfrm>
            <a:off x="4162320" y="2563200"/>
            <a:ext cx="307080" cy="13320"/>
          </a:xfrm>
          <a:prstGeom prst="roundRect">
            <a:avLst>
              <a:gd name="adj" fmla="val 301966"/>
            </a:avLst>
          </a:prstGeom>
          <a:solidFill>
            <a:srgbClr val="ddd3ba"/>
          </a:solidFill>
          <a:ln w="0">
            <a:noFill/>
          </a:ln>
        </p:spPr>
        <p:style>
          <a:lnRef idx="0"/>
          <a:fillRef idx="0"/>
          <a:effectRef idx="0"/>
          <a:fontRef idx="minor"/>
        </p:style>
        <p:txBody>
          <a:bodyPr lIns="90000" rIns="90000" tIns="-34560" bIns="-34560" anchor="t">
            <a:noAutofit/>
          </a:bodyPr>
          <a:p>
            <a:pPr>
              <a:lnSpc>
                <a:spcPct val="100000"/>
              </a:lnSpc>
            </a:pPr>
            <a:endParaRPr b="0" lang="en-US" sz="1800" spc="-1" strike="noStrike">
              <a:solidFill>
                <a:srgbClr val="000000"/>
              </a:solidFill>
              <a:latin typeface="Arial"/>
            </a:endParaRPr>
          </a:p>
        </p:txBody>
      </p:sp>
      <p:sp>
        <p:nvSpPr>
          <p:cNvPr id="244" name="Shape 16"/>
          <p:cNvSpPr/>
          <p:nvPr/>
        </p:nvSpPr>
        <p:spPr>
          <a:xfrm>
            <a:off x="4456440" y="2454840"/>
            <a:ext cx="230040" cy="230040"/>
          </a:xfrm>
          <a:prstGeom prst="roundRect">
            <a:avLst>
              <a:gd name="adj" fmla="val 18667"/>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45" name="Text 17"/>
          <p:cNvSpPr/>
          <p:nvPr/>
        </p:nvSpPr>
        <p:spPr>
          <a:xfrm>
            <a:off x="4494960" y="2474280"/>
            <a:ext cx="153000" cy="191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200" spc="-1" strike="noStrike">
                <a:solidFill>
                  <a:srgbClr val="454240"/>
                </a:solidFill>
                <a:latin typeface="Libre Baskerville"/>
                <a:ea typeface="Libre Baskerville"/>
              </a:rPr>
              <a:t>3</a:t>
            </a:r>
            <a:endParaRPr b="0" lang="en-US" sz="1200" spc="-1" strike="noStrike">
              <a:solidFill>
                <a:srgbClr val="000000"/>
              </a:solidFill>
              <a:latin typeface="Arial"/>
            </a:endParaRPr>
          </a:p>
        </p:txBody>
      </p:sp>
      <p:sp>
        <p:nvSpPr>
          <p:cNvPr id="246" name="Text 18"/>
          <p:cNvSpPr/>
          <p:nvPr/>
        </p:nvSpPr>
        <p:spPr>
          <a:xfrm>
            <a:off x="2748600" y="2490120"/>
            <a:ext cx="1308600" cy="159480"/>
          </a:xfrm>
          <a:prstGeom prst="rect">
            <a:avLst/>
          </a:prstGeom>
          <a:noFill/>
          <a:ln w="0">
            <a:noFill/>
          </a:ln>
        </p:spPr>
        <p:style>
          <a:lnRef idx="0"/>
          <a:fillRef idx="0"/>
          <a:effectRef idx="0"/>
          <a:fontRef idx="minor"/>
        </p:style>
        <p:txBody>
          <a:bodyPr wrap="none" lIns="0" rIns="0" tIns="0" bIns="0" anchor="t">
            <a:noAutofit/>
          </a:bodyPr>
          <a:p>
            <a:pPr algn="r">
              <a:lnSpc>
                <a:spcPts val="1250"/>
              </a:lnSpc>
              <a:tabLst>
                <a:tab algn="l" pos="0"/>
              </a:tabLst>
            </a:pPr>
            <a:r>
              <a:rPr b="0" lang="en-US" sz="1000" spc="-1" strike="noStrike">
                <a:solidFill>
                  <a:srgbClr val="454240"/>
                </a:solidFill>
                <a:latin typeface="Libre Baskerville"/>
                <a:ea typeface="Libre Baskerville"/>
              </a:rPr>
              <a:t>KPI Pipeline Design</a:t>
            </a:r>
            <a:endParaRPr b="0" lang="en-US" sz="1000" spc="-1" strike="noStrike">
              <a:solidFill>
                <a:srgbClr val="000000"/>
              </a:solidFill>
              <a:latin typeface="Arial"/>
            </a:endParaRPr>
          </a:p>
        </p:txBody>
      </p:sp>
      <p:sp>
        <p:nvSpPr>
          <p:cNvPr id="247" name="Text 19"/>
          <p:cNvSpPr/>
          <p:nvPr/>
        </p:nvSpPr>
        <p:spPr>
          <a:xfrm>
            <a:off x="521640" y="2701800"/>
            <a:ext cx="3535560" cy="299160"/>
          </a:xfrm>
          <a:prstGeom prst="rect">
            <a:avLst/>
          </a:prstGeom>
          <a:noFill/>
          <a:ln w="0">
            <a:noFill/>
          </a:ln>
        </p:spPr>
        <p:style>
          <a:lnRef idx="0"/>
          <a:fillRef idx="0"/>
          <a:effectRef idx="0"/>
          <a:fontRef idx="minor"/>
        </p:style>
        <p:txBody>
          <a:bodyPr lIns="0" rIns="0" tIns="0" bIns="0" anchor="t">
            <a:noAutofit/>
          </a:bodyPr>
          <a:p>
            <a:pPr algn="r">
              <a:lnSpc>
                <a:spcPts val="1151"/>
              </a:lnSpc>
              <a:tabLst>
                <a:tab algn="l" pos="0"/>
              </a:tabLst>
            </a:pPr>
            <a:r>
              <a:rPr b="0" lang="en-US" sz="800" spc="-1" strike="noStrike">
                <a:solidFill>
                  <a:srgbClr val="454240"/>
                </a:solidFill>
                <a:latin typeface="DM Sans"/>
                <a:ea typeface="DM Sans"/>
              </a:rPr>
              <a:t>ETL workflows, aggregation logic, and real-time computation engine for 299+ indicators.</a:t>
            </a:r>
            <a:endParaRPr b="0" lang="en-US" sz="800" spc="-1" strike="noStrike">
              <a:solidFill>
                <a:srgbClr val="000000"/>
              </a:solidFill>
              <a:latin typeface="Arial"/>
            </a:endParaRPr>
          </a:p>
        </p:txBody>
      </p:sp>
      <p:sp>
        <p:nvSpPr>
          <p:cNvPr id="248" name="Shape 20"/>
          <p:cNvSpPr/>
          <p:nvPr/>
        </p:nvSpPr>
        <p:spPr>
          <a:xfrm>
            <a:off x="4673160" y="3076920"/>
            <a:ext cx="307080" cy="13320"/>
          </a:xfrm>
          <a:prstGeom prst="roundRect">
            <a:avLst>
              <a:gd name="adj" fmla="val 301966"/>
            </a:avLst>
          </a:prstGeom>
          <a:solidFill>
            <a:srgbClr val="ddd3ba"/>
          </a:solidFill>
          <a:ln w="0">
            <a:noFill/>
          </a:ln>
        </p:spPr>
        <p:style>
          <a:lnRef idx="0"/>
          <a:fillRef idx="0"/>
          <a:effectRef idx="0"/>
          <a:fontRef idx="minor"/>
        </p:style>
        <p:txBody>
          <a:bodyPr lIns="90000" rIns="90000" tIns="-34560" bIns="-34560" anchor="t">
            <a:noAutofit/>
          </a:bodyPr>
          <a:p>
            <a:pPr>
              <a:lnSpc>
                <a:spcPct val="100000"/>
              </a:lnSpc>
            </a:pPr>
            <a:endParaRPr b="0" lang="en-US" sz="1800" spc="-1" strike="noStrike">
              <a:solidFill>
                <a:srgbClr val="000000"/>
              </a:solidFill>
              <a:latin typeface="Arial"/>
            </a:endParaRPr>
          </a:p>
        </p:txBody>
      </p:sp>
      <p:sp>
        <p:nvSpPr>
          <p:cNvPr id="249" name="Shape 21"/>
          <p:cNvSpPr/>
          <p:nvPr/>
        </p:nvSpPr>
        <p:spPr>
          <a:xfrm>
            <a:off x="4456440" y="2968560"/>
            <a:ext cx="230040" cy="230040"/>
          </a:xfrm>
          <a:prstGeom prst="roundRect">
            <a:avLst>
              <a:gd name="adj" fmla="val 18667"/>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50" name="Text 22"/>
          <p:cNvSpPr/>
          <p:nvPr/>
        </p:nvSpPr>
        <p:spPr>
          <a:xfrm>
            <a:off x="4494960" y="2987640"/>
            <a:ext cx="153000" cy="191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200" spc="-1" strike="noStrike">
                <a:solidFill>
                  <a:srgbClr val="454240"/>
                </a:solidFill>
                <a:latin typeface="Libre Baskerville"/>
                <a:ea typeface="Libre Baskerville"/>
              </a:rPr>
              <a:t>4</a:t>
            </a:r>
            <a:endParaRPr b="0" lang="en-US" sz="1200" spc="-1" strike="noStrike">
              <a:solidFill>
                <a:srgbClr val="000000"/>
              </a:solidFill>
              <a:latin typeface="Arial"/>
            </a:endParaRPr>
          </a:p>
        </p:txBody>
      </p:sp>
      <p:sp>
        <p:nvSpPr>
          <p:cNvPr id="251" name="Text 23"/>
          <p:cNvSpPr/>
          <p:nvPr/>
        </p:nvSpPr>
        <p:spPr>
          <a:xfrm>
            <a:off x="5085360" y="3003840"/>
            <a:ext cx="1619640" cy="15948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1000" spc="-1" strike="noStrike">
                <a:solidFill>
                  <a:srgbClr val="454240"/>
                </a:solidFill>
                <a:latin typeface="Libre Baskerville"/>
                <a:ea typeface="Libre Baskerville"/>
              </a:rPr>
              <a:t>ML Model Development</a:t>
            </a:r>
            <a:endParaRPr b="0" lang="en-US" sz="1000" spc="-1" strike="noStrike">
              <a:solidFill>
                <a:srgbClr val="000000"/>
              </a:solidFill>
              <a:latin typeface="Arial"/>
            </a:endParaRPr>
          </a:p>
        </p:txBody>
      </p:sp>
      <p:sp>
        <p:nvSpPr>
          <p:cNvPr id="252" name="Text 24"/>
          <p:cNvSpPr/>
          <p:nvPr/>
        </p:nvSpPr>
        <p:spPr>
          <a:xfrm>
            <a:off x="5085360" y="3215160"/>
            <a:ext cx="3535560" cy="299160"/>
          </a:xfrm>
          <a:prstGeom prst="rect">
            <a:avLst/>
          </a:prstGeom>
          <a:noFill/>
          <a:ln w="0">
            <a:noFill/>
          </a:ln>
        </p:spPr>
        <p:style>
          <a:lnRef idx="0"/>
          <a:fillRef idx="0"/>
          <a:effectRef idx="0"/>
          <a:fontRef idx="minor"/>
        </p:style>
        <p:txBody>
          <a:bodyPr lIns="0" rIns="0" tIns="0" bIns="0" anchor="t">
            <a:noAutofit/>
          </a:bodyPr>
          <a:p>
            <a:pPr>
              <a:lnSpc>
                <a:spcPts val="1151"/>
              </a:lnSpc>
              <a:tabLst>
                <a:tab algn="l" pos="0"/>
              </a:tabLst>
            </a:pPr>
            <a:r>
              <a:rPr b="0" lang="en-US" sz="800" spc="-1" strike="noStrike">
                <a:solidFill>
                  <a:srgbClr val="454240"/>
                </a:solidFill>
                <a:latin typeface="DM Sans"/>
                <a:ea typeface="DM Sans"/>
              </a:rPr>
              <a:t>Feature engineering, model training, validation, and hyperparameter tuning for 14+ models.</a:t>
            </a:r>
            <a:endParaRPr b="0" lang="en-US" sz="800" spc="-1" strike="noStrike">
              <a:solidFill>
                <a:srgbClr val="000000"/>
              </a:solidFill>
              <a:latin typeface="Arial"/>
            </a:endParaRPr>
          </a:p>
        </p:txBody>
      </p:sp>
      <p:sp>
        <p:nvSpPr>
          <p:cNvPr id="253" name="Shape 25"/>
          <p:cNvSpPr/>
          <p:nvPr/>
        </p:nvSpPr>
        <p:spPr>
          <a:xfrm>
            <a:off x="4162320" y="3590640"/>
            <a:ext cx="307080" cy="13320"/>
          </a:xfrm>
          <a:prstGeom prst="roundRect">
            <a:avLst>
              <a:gd name="adj" fmla="val 301966"/>
            </a:avLst>
          </a:prstGeom>
          <a:solidFill>
            <a:srgbClr val="ddd3ba"/>
          </a:solidFill>
          <a:ln w="0">
            <a:noFill/>
          </a:ln>
        </p:spPr>
        <p:style>
          <a:lnRef idx="0"/>
          <a:fillRef idx="0"/>
          <a:effectRef idx="0"/>
          <a:fontRef idx="minor"/>
        </p:style>
        <p:txBody>
          <a:bodyPr lIns="90000" rIns="90000" tIns="-34560" bIns="-34560" anchor="t">
            <a:noAutofit/>
          </a:bodyPr>
          <a:p>
            <a:pPr>
              <a:lnSpc>
                <a:spcPct val="100000"/>
              </a:lnSpc>
            </a:pPr>
            <a:endParaRPr b="0" lang="en-US" sz="1800" spc="-1" strike="noStrike">
              <a:solidFill>
                <a:srgbClr val="000000"/>
              </a:solidFill>
              <a:latin typeface="Arial"/>
            </a:endParaRPr>
          </a:p>
        </p:txBody>
      </p:sp>
      <p:sp>
        <p:nvSpPr>
          <p:cNvPr id="254" name="Shape 26"/>
          <p:cNvSpPr/>
          <p:nvPr/>
        </p:nvSpPr>
        <p:spPr>
          <a:xfrm>
            <a:off x="4456440" y="3482280"/>
            <a:ext cx="230040" cy="230040"/>
          </a:xfrm>
          <a:prstGeom prst="roundRect">
            <a:avLst>
              <a:gd name="adj" fmla="val 18667"/>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55" name="Text 27"/>
          <p:cNvSpPr/>
          <p:nvPr/>
        </p:nvSpPr>
        <p:spPr>
          <a:xfrm>
            <a:off x="4494960" y="3501360"/>
            <a:ext cx="153000" cy="191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200" spc="-1" strike="noStrike">
                <a:solidFill>
                  <a:srgbClr val="454240"/>
                </a:solidFill>
                <a:latin typeface="Libre Baskerville"/>
                <a:ea typeface="Libre Baskerville"/>
              </a:rPr>
              <a:t>5</a:t>
            </a:r>
            <a:endParaRPr b="0" lang="en-US" sz="1200" spc="-1" strike="noStrike">
              <a:solidFill>
                <a:srgbClr val="000000"/>
              </a:solidFill>
              <a:latin typeface="Arial"/>
            </a:endParaRPr>
          </a:p>
        </p:txBody>
      </p:sp>
      <p:sp>
        <p:nvSpPr>
          <p:cNvPr id="256" name="Text 28"/>
          <p:cNvSpPr/>
          <p:nvPr/>
        </p:nvSpPr>
        <p:spPr>
          <a:xfrm>
            <a:off x="2535840" y="3517560"/>
            <a:ext cx="1521360" cy="159480"/>
          </a:xfrm>
          <a:prstGeom prst="rect">
            <a:avLst/>
          </a:prstGeom>
          <a:noFill/>
          <a:ln w="0">
            <a:noFill/>
          </a:ln>
        </p:spPr>
        <p:style>
          <a:lnRef idx="0"/>
          <a:fillRef idx="0"/>
          <a:effectRef idx="0"/>
          <a:fontRef idx="minor"/>
        </p:style>
        <p:txBody>
          <a:bodyPr wrap="none" lIns="0" rIns="0" tIns="0" bIns="0" anchor="t">
            <a:noAutofit/>
          </a:bodyPr>
          <a:p>
            <a:pPr algn="r">
              <a:lnSpc>
                <a:spcPts val="1250"/>
              </a:lnSpc>
              <a:tabLst>
                <a:tab algn="l" pos="0"/>
              </a:tabLst>
            </a:pPr>
            <a:r>
              <a:rPr b="0" lang="en-US" sz="1000" spc="-1" strike="noStrike">
                <a:solidFill>
                  <a:srgbClr val="454240"/>
                </a:solidFill>
                <a:latin typeface="Libre Baskerville"/>
                <a:ea typeface="Libre Baskerville"/>
              </a:rPr>
              <a:t>AI Agent Orchestration</a:t>
            </a:r>
            <a:endParaRPr b="0" lang="en-US" sz="1000" spc="-1" strike="noStrike">
              <a:solidFill>
                <a:srgbClr val="000000"/>
              </a:solidFill>
              <a:latin typeface="Arial"/>
            </a:endParaRPr>
          </a:p>
        </p:txBody>
      </p:sp>
      <p:sp>
        <p:nvSpPr>
          <p:cNvPr id="257" name="Text 29"/>
          <p:cNvSpPr/>
          <p:nvPr/>
        </p:nvSpPr>
        <p:spPr>
          <a:xfrm>
            <a:off x="521640" y="3728880"/>
            <a:ext cx="3535560" cy="299160"/>
          </a:xfrm>
          <a:prstGeom prst="rect">
            <a:avLst/>
          </a:prstGeom>
          <a:noFill/>
          <a:ln w="0">
            <a:noFill/>
          </a:ln>
        </p:spPr>
        <p:style>
          <a:lnRef idx="0"/>
          <a:fillRef idx="0"/>
          <a:effectRef idx="0"/>
          <a:fontRef idx="minor"/>
        </p:style>
        <p:txBody>
          <a:bodyPr lIns="0" rIns="0" tIns="0" bIns="0" anchor="t">
            <a:noAutofit/>
          </a:bodyPr>
          <a:p>
            <a:pPr algn="r">
              <a:lnSpc>
                <a:spcPts val="1151"/>
              </a:lnSpc>
              <a:tabLst>
                <a:tab algn="l" pos="0"/>
              </a:tabLst>
            </a:pPr>
            <a:r>
              <a:rPr b="0" lang="en-US" sz="800" spc="-1" strike="noStrike">
                <a:solidFill>
                  <a:srgbClr val="454240"/>
                </a:solidFill>
                <a:latin typeface="DM Sans"/>
                <a:ea typeface="DM Sans"/>
              </a:rPr>
              <a:t>LLM integration, RAG pipeline setup, and multi-agent coordination framework.</a:t>
            </a:r>
            <a:endParaRPr b="0" lang="en-US" sz="800" spc="-1" strike="noStrike">
              <a:solidFill>
                <a:srgbClr val="000000"/>
              </a:solidFill>
              <a:latin typeface="Arial"/>
            </a:endParaRPr>
          </a:p>
        </p:txBody>
      </p:sp>
      <p:sp>
        <p:nvSpPr>
          <p:cNvPr id="258" name="Shape 30"/>
          <p:cNvSpPr/>
          <p:nvPr/>
        </p:nvSpPr>
        <p:spPr>
          <a:xfrm>
            <a:off x="4673160" y="4104000"/>
            <a:ext cx="307080" cy="13320"/>
          </a:xfrm>
          <a:prstGeom prst="roundRect">
            <a:avLst>
              <a:gd name="adj" fmla="val 301966"/>
            </a:avLst>
          </a:prstGeom>
          <a:solidFill>
            <a:srgbClr val="ddd3ba"/>
          </a:solidFill>
          <a:ln w="0">
            <a:noFill/>
          </a:ln>
        </p:spPr>
        <p:style>
          <a:lnRef idx="0"/>
          <a:fillRef idx="0"/>
          <a:effectRef idx="0"/>
          <a:fontRef idx="minor"/>
        </p:style>
        <p:txBody>
          <a:bodyPr lIns="90000" rIns="90000" tIns="-34560" bIns="-34560" anchor="t">
            <a:noAutofit/>
          </a:bodyPr>
          <a:p>
            <a:pPr>
              <a:lnSpc>
                <a:spcPct val="100000"/>
              </a:lnSpc>
            </a:pPr>
            <a:endParaRPr b="0" lang="en-US" sz="1800" spc="-1" strike="noStrike">
              <a:solidFill>
                <a:srgbClr val="000000"/>
              </a:solidFill>
              <a:latin typeface="Arial"/>
            </a:endParaRPr>
          </a:p>
        </p:txBody>
      </p:sp>
      <p:sp>
        <p:nvSpPr>
          <p:cNvPr id="259" name="Shape 31"/>
          <p:cNvSpPr/>
          <p:nvPr/>
        </p:nvSpPr>
        <p:spPr>
          <a:xfrm>
            <a:off x="4456440" y="3995640"/>
            <a:ext cx="230040" cy="230040"/>
          </a:xfrm>
          <a:prstGeom prst="roundRect">
            <a:avLst>
              <a:gd name="adj" fmla="val 18667"/>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60" name="Text 32"/>
          <p:cNvSpPr/>
          <p:nvPr/>
        </p:nvSpPr>
        <p:spPr>
          <a:xfrm>
            <a:off x="4494960" y="4015080"/>
            <a:ext cx="153000" cy="19152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200" spc="-1" strike="noStrike">
                <a:solidFill>
                  <a:srgbClr val="454240"/>
                </a:solidFill>
                <a:latin typeface="Libre Baskerville"/>
                <a:ea typeface="Libre Baskerville"/>
              </a:rPr>
              <a:t>6</a:t>
            </a:r>
            <a:endParaRPr b="0" lang="en-US" sz="1200" spc="-1" strike="noStrike">
              <a:solidFill>
                <a:srgbClr val="000000"/>
              </a:solidFill>
              <a:latin typeface="Arial"/>
            </a:endParaRPr>
          </a:p>
        </p:txBody>
      </p:sp>
      <p:sp>
        <p:nvSpPr>
          <p:cNvPr id="261" name="Text 33"/>
          <p:cNvSpPr/>
          <p:nvPr/>
        </p:nvSpPr>
        <p:spPr>
          <a:xfrm>
            <a:off x="5085360" y="4030920"/>
            <a:ext cx="1627200" cy="15948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1000" spc="-1" strike="noStrike">
                <a:solidFill>
                  <a:srgbClr val="454240"/>
                </a:solidFill>
                <a:latin typeface="Libre Baskerville"/>
                <a:ea typeface="Libre Baskerville"/>
              </a:rPr>
              <a:t>Frontend &amp; Deployment</a:t>
            </a:r>
            <a:endParaRPr b="0" lang="en-US" sz="1000" spc="-1" strike="noStrike">
              <a:solidFill>
                <a:srgbClr val="000000"/>
              </a:solidFill>
              <a:latin typeface="Arial"/>
            </a:endParaRPr>
          </a:p>
        </p:txBody>
      </p:sp>
      <p:sp>
        <p:nvSpPr>
          <p:cNvPr id="262" name="Text 34"/>
          <p:cNvSpPr/>
          <p:nvPr/>
        </p:nvSpPr>
        <p:spPr>
          <a:xfrm>
            <a:off x="5085360" y="4242600"/>
            <a:ext cx="3535560" cy="299160"/>
          </a:xfrm>
          <a:prstGeom prst="rect">
            <a:avLst/>
          </a:prstGeom>
          <a:noFill/>
          <a:ln w="0">
            <a:noFill/>
          </a:ln>
        </p:spPr>
        <p:style>
          <a:lnRef idx="0"/>
          <a:fillRef idx="0"/>
          <a:effectRef idx="0"/>
          <a:fontRef idx="minor"/>
        </p:style>
        <p:txBody>
          <a:bodyPr lIns="0" rIns="0" tIns="0" bIns="0" anchor="t">
            <a:noAutofit/>
          </a:bodyPr>
          <a:p>
            <a:pPr>
              <a:lnSpc>
                <a:spcPts val="1151"/>
              </a:lnSpc>
              <a:tabLst>
                <a:tab algn="l" pos="0"/>
              </a:tabLst>
            </a:pPr>
            <a:r>
              <a:rPr b="0" lang="en-US" sz="800" spc="-1" strike="noStrike">
                <a:solidFill>
                  <a:srgbClr val="454240"/>
                </a:solidFill>
                <a:latin typeface="DM Sans"/>
                <a:ea typeface="DM Sans"/>
              </a:rPr>
              <a:t>React UI development, CI/CD pipeline setup, containerization, and cloud deployment.</a:t>
            </a:r>
            <a:endParaRPr b="0" lang="en-US" sz="800" spc="-1" strike="noStrike">
              <a:solidFill>
                <a:srgbClr val="000000"/>
              </a:solidFill>
              <a:latin typeface="Arial"/>
            </a:endParaRPr>
          </a:p>
        </p:txBody>
      </p:sp>
      <p:pic>
        <p:nvPicPr>
          <p:cNvPr id="263" name="" descr=""/>
          <p:cNvPicPr/>
          <p:nvPr/>
        </p:nvPicPr>
        <p:blipFill>
          <a:blip r:embed="rId1"/>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Shape 0"/>
          <p:cNvSpPr/>
          <p:nvPr/>
        </p:nvSpPr>
        <p:spPr>
          <a:xfrm>
            <a:off x="457200" y="352080"/>
            <a:ext cx="835200" cy="217800"/>
          </a:xfrm>
          <a:prstGeom prst="roundRect">
            <a:avLst>
              <a:gd name="adj" fmla="val 17569"/>
            </a:avLst>
          </a:prstGeom>
          <a:noFill/>
          <a:ln w="4763">
            <a:solidFill>
              <a:srgbClr val="b88e23"/>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65" name="Text 1"/>
          <p:cNvSpPr/>
          <p:nvPr/>
        </p:nvSpPr>
        <p:spPr>
          <a:xfrm>
            <a:off x="530640" y="390960"/>
            <a:ext cx="688680" cy="139320"/>
          </a:xfrm>
          <a:prstGeom prst="rect">
            <a:avLst/>
          </a:prstGeom>
          <a:noFill/>
          <a:ln w="0">
            <a:noFill/>
          </a:ln>
        </p:spPr>
        <p:style>
          <a:lnRef idx="0"/>
          <a:fillRef idx="0"/>
          <a:effectRef idx="0"/>
          <a:fontRef idx="minor"/>
        </p:style>
        <p:txBody>
          <a:bodyPr wrap="none" lIns="0" rIns="0" tIns="0" bIns="0" anchor="t">
            <a:noAutofit/>
          </a:bodyPr>
          <a:p>
            <a:pPr>
              <a:lnSpc>
                <a:spcPts val="1100"/>
              </a:lnSpc>
              <a:tabLst>
                <a:tab algn="l" pos="0"/>
              </a:tabLst>
            </a:pPr>
            <a:r>
              <a:rPr b="0" lang="en-US" sz="700" spc="-1" strike="noStrike">
                <a:solidFill>
                  <a:srgbClr val="b88e23"/>
                </a:solidFill>
                <a:latin typeface="DM Sans"/>
                <a:ea typeface="DM Sans"/>
              </a:rPr>
              <a:t>CORE MODULES</a:t>
            </a:r>
            <a:endParaRPr b="0" lang="en-US" sz="700" spc="-1" strike="noStrike">
              <a:solidFill>
                <a:srgbClr val="000000"/>
              </a:solidFill>
              <a:latin typeface="Arial"/>
            </a:endParaRPr>
          </a:p>
        </p:txBody>
      </p:sp>
      <p:sp>
        <p:nvSpPr>
          <p:cNvPr id="266" name="Text 2"/>
          <p:cNvSpPr/>
          <p:nvPr/>
        </p:nvSpPr>
        <p:spPr>
          <a:xfrm>
            <a:off x="457200" y="612720"/>
            <a:ext cx="3437640" cy="356400"/>
          </a:xfrm>
          <a:prstGeom prst="rect">
            <a:avLst/>
          </a:prstGeom>
          <a:noFill/>
          <a:ln w="0">
            <a:noFill/>
          </a:ln>
        </p:spPr>
        <p:style>
          <a:lnRef idx="0"/>
          <a:fillRef idx="0"/>
          <a:effectRef idx="0"/>
          <a:fontRef idx="minor"/>
        </p:style>
        <p:txBody>
          <a:bodyPr wrap="none" lIns="0" rIns="0" tIns="0" bIns="0" anchor="t">
            <a:noAutofit/>
          </a:bodyPr>
          <a:p>
            <a:pPr>
              <a:lnSpc>
                <a:spcPts val="2801"/>
              </a:lnSpc>
              <a:tabLst>
                <a:tab algn="l" pos="0"/>
              </a:tabLst>
            </a:pPr>
            <a:r>
              <a:rPr b="0" lang="en-US" sz="2250" spc="-1" strike="noStrike">
                <a:solidFill>
                  <a:srgbClr val="5c4e3d"/>
                </a:solidFill>
                <a:latin typeface="Libre Baskerville"/>
                <a:ea typeface="Libre Baskerville"/>
              </a:rPr>
              <a:t>Platform Core Modules</a:t>
            </a:r>
            <a:endParaRPr b="0" lang="en-US" sz="2250" spc="-1" strike="noStrike">
              <a:solidFill>
                <a:srgbClr val="000000"/>
              </a:solidFill>
              <a:latin typeface="Arial"/>
            </a:endParaRPr>
          </a:p>
        </p:txBody>
      </p:sp>
      <p:sp>
        <p:nvSpPr>
          <p:cNvPr id="267" name="Text 3"/>
          <p:cNvSpPr/>
          <p:nvPr/>
        </p:nvSpPr>
        <p:spPr>
          <a:xfrm>
            <a:off x="457200" y="1128240"/>
            <a:ext cx="8228160" cy="35064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Simplify Scheme is organized into five tightly integrated modules, each responsible for a distinct layer of the platform's functionality — from raw data ingestion and ML inference to AI reasoning and user-facing dashboards.</a:t>
            </a:r>
            <a:endParaRPr b="0" lang="en-US" sz="900" spc="-1" strike="noStrike">
              <a:solidFill>
                <a:srgbClr val="000000"/>
              </a:solidFill>
              <a:latin typeface="Arial"/>
            </a:endParaRPr>
          </a:p>
        </p:txBody>
      </p:sp>
      <p:sp>
        <p:nvSpPr>
          <p:cNvPr id="268" name="Shape 4"/>
          <p:cNvSpPr/>
          <p:nvPr/>
        </p:nvSpPr>
        <p:spPr>
          <a:xfrm>
            <a:off x="457200" y="1598400"/>
            <a:ext cx="2671560" cy="1630800"/>
          </a:xfrm>
          <a:prstGeom prst="roundRect">
            <a:avLst>
              <a:gd name="adj" fmla="val 2943"/>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69" name="Shape 5"/>
          <p:cNvSpPr/>
          <p:nvPr/>
        </p:nvSpPr>
        <p:spPr>
          <a:xfrm>
            <a:off x="576360" y="1717560"/>
            <a:ext cx="342000" cy="342000"/>
          </a:xfrm>
          <a:prstGeom prst="roundRect">
            <a:avLst>
              <a:gd name="adj" fmla="val 1665776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270" name="Image 0" descr="preencoded.png"/>
          <p:cNvPicPr/>
          <p:nvPr/>
        </p:nvPicPr>
        <p:blipFill>
          <a:blip r:embed="rId1">
            <a:extLst>
              <a:ext uri="{96DAC541-7B7A-43D3-8B79-37D633B846F1}">
                <asvg:svgBlip xmlns:asvg="http://schemas.microsoft.com/office/drawing/2016/SVG/main" r:embed="rId2"/>
              </a:ext>
            </a:extLst>
          </a:blip>
          <a:stretch/>
        </p:blipFill>
        <p:spPr>
          <a:xfrm>
            <a:off x="670680" y="1811880"/>
            <a:ext cx="153360" cy="153360"/>
          </a:xfrm>
          <a:prstGeom prst="rect">
            <a:avLst/>
          </a:prstGeom>
          <a:ln w="0">
            <a:noFill/>
          </a:ln>
        </p:spPr>
      </p:pic>
      <p:sp>
        <p:nvSpPr>
          <p:cNvPr id="271" name="Text 6"/>
          <p:cNvSpPr/>
          <p:nvPr/>
        </p:nvSpPr>
        <p:spPr>
          <a:xfrm>
            <a:off x="576360" y="2165760"/>
            <a:ext cx="1428480" cy="17748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ML Service</a:t>
            </a:r>
            <a:endParaRPr b="0" lang="en-US" sz="1100" spc="-1" strike="noStrike">
              <a:solidFill>
                <a:srgbClr val="000000"/>
              </a:solidFill>
              <a:latin typeface="Arial"/>
            </a:endParaRPr>
          </a:p>
        </p:txBody>
      </p:sp>
      <p:sp>
        <p:nvSpPr>
          <p:cNvPr id="272" name="Text 7"/>
          <p:cNvSpPr/>
          <p:nvPr/>
        </p:nvSpPr>
        <p:spPr>
          <a:xfrm>
            <a:off x="576360" y="2407680"/>
            <a:ext cx="2433600" cy="70236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Hosts 14+ trained models for churn prediction, performance forecasting, and anomaly detection. Exposes inference APIs consumed by the AI and API layers.</a:t>
            </a:r>
            <a:endParaRPr b="0" lang="en-US" sz="900" spc="-1" strike="noStrike">
              <a:solidFill>
                <a:srgbClr val="000000"/>
              </a:solidFill>
              <a:latin typeface="Arial"/>
            </a:endParaRPr>
          </a:p>
        </p:txBody>
      </p:sp>
      <p:sp>
        <p:nvSpPr>
          <p:cNvPr id="273" name="Shape 8"/>
          <p:cNvSpPr/>
          <p:nvPr/>
        </p:nvSpPr>
        <p:spPr>
          <a:xfrm>
            <a:off x="3235680" y="1598400"/>
            <a:ext cx="2671920" cy="1630800"/>
          </a:xfrm>
          <a:prstGeom prst="roundRect">
            <a:avLst>
              <a:gd name="adj" fmla="val 2943"/>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74" name="Shape 9"/>
          <p:cNvSpPr/>
          <p:nvPr/>
        </p:nvSpPr>
        <p:spPr>
          <a:xfrm>
            <a:off x="3354480" y="1717560"/>
            <a:ext cx="342000" cy="342000"/>
          </a:xfrm>
          <a:prstGeom prst="roundRect">
            <a:avLst>
              <a:gd name="adj" fmla="val 1665776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275" name="Image 1" descr="preencoded.png"/>
          <p:cNvPicPr/>
          <p:nvPr/>
        </p:nvPicPr>
        <p:blipFill>
          <a:blip r:embed="rId3">
            <a:extLst>
              <a:ext uri="{96DAC541-7B7A-43D3-8B79-37D633B846F1}">
                <asvg:svgBlip xmlns:asvg="http://schemas.microsoft.com/office/drawing/2016/SVG/main" r:embed="rId4"/>
              </a:ext>
            </a:extLst>
          </a:blip>
          <a:stretch/>
        </p:blipFill>
        <p:spPr>
          <a:xfrm>
            <a:off x="3448800" y="1811880"/>
            <a:ext cx="153360" cy="153360"/>
          </a:xfrm>
          <a:prstGeom prst="rect">
            <a:avLst/>
          </a:prstGeom>
          <a:ln w="0">
            <a:noFill/>
          </a:ln>
        </p:spPr>
      </p:pic>
      <p:sp>
        <p:nvSpPr>
          <p:cNvPr id="276" name="Text 10"/>
          <p:cNvSpPr/>
          <p:nvPr/>
        </p:nvSpPr>
        <p:spPr>
          <a:xfrm>
            <a:off x="3354480" y="2165760"/>
            <a:ext cx="1428480" cy="17748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AI Service</a:t>
            </a:r>
            <a:endParaRPr b="0" lang="en-US" sz="1100" spc="-1" strike="noStrike">
              <a:solidFill>
                <a:srgbClr val="000000"/>
              </a:solidFill>
              <a:latin typeface="Arial"/>
            </a:endParaRPr>
          </a:p>
        </p:txBody>
      </p:sp>
      <p:sp>
        <p:nvSpPr>
          <p:cNvPr id="277" name="Text 11"/>
          <p:cNvSpPr/>
          <p:nvPr/>
        </p:nvSpPr>
        <p:spPr>
          <a:xfrm>
            <a:off x="3354480" y="2407680"/>
            <a:ext cx="2433600" cy="70236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Orchestrates LLM-powered agents with RAG pipelines. Handles natural-language queries, scheme recommendations, and contextual decision support.</a:t>
            </a:r>
            <a:endParaRPr b="0" lang="en-US" sz="900" spc="-1" strike="noStrike">
              <a:solidFill>
                <a:srgbClr val="000000"/>
              </a:solidFill>
              <a:latin typeface="Arial"/>
            </a:endParaRPr>
          </a:p>
        </p:txBody>
      </p:sp>
      <p:sp>
        <p:nvSpPr>
          <p:cNvPr id="278" name="Shape 12"/>
          <p:cNvSpPr/>
          <p:nvPr/>
        </p:nvSpPr>
        <p:spPr>
          <a:xfrm>
            <a:off x="6013800" y="1598400"/>
            <a:ext cx="2671560" cy="1630800"/>
          </a:xfrm>
          <a:prstGeom prst="roundRect">
            <a:avLst>
              <a:gd name="adj" fmla="val 2943"/>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79" name="Shape 13"/>
          <p:cNvSpPr/>
          <p:nvPr/>
        </p:nvSpPr>
        <p:spPr>
          <a:xfrm>
            <a:off x="6132960" y="1717560"/>
            <a:ext cx="342000" cy="342000"/>
          </a:xfrm>
          <a:prstGeom prst="roundRect">
            <a:avLst>
              <a:gd name="adj" fmla="val 1665776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280" name="Image 2" descr="preencoded.png"/>
          <p:cNvPicPr/>
          <p:nvPr/>
        </p:nvPicPr>
        <p:blipFill>
          <a:blip r:embed="rId5">
            <a:extLst>
              <a:ext uri="{96DAC541-7B7A-43D3-8B79-37D633B846F1}">
                <asvg:svgBlip xmlns:asvg="http://schemas.microsoft.com/office/drawing/2016/SVG/main" r:embed="rId6"/>
              </a:ext>
            </a:extLst>
          </a:blip>
          <a:stretch/>
        </p:blipFill>
        <p:spPr>
          <a:xfrm>
            <a:off x="6227280" y="1811880"/>
            <a:ext cx="153360" cy="153360"/>
          </a:xfrm>
          <a:prstGeom prst="rect">
            <a:avLst/>
          </a:prstGeom>
          <a:ln w="0">
            <a:noFill/>
          </a:ln>
        </p:spPr>
      </p:pic>
      <p:sp>
        <p:nvSpPr>
          <p:cNvPr id="281" name="Text 14"/>
          <p:cNvSpPr/>
          <p:nvPr/>
        </p:nvSpPr>
        <p:spPr>
          <a:xfrm>
            <a:off x="6132960" y="2165760"/>
            <a:ext cx="1428480" cy="17748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API Gateway</a:t>
            </a:r>
            <a:endParaRPr b="0" lang="en-US" sz="1100" spc="-1" strike="noStrike">
              <a:solidFill>
                <a:srgbClr val="000000"/>
              </a:solidFill>
              <a:latin typeface="Arial"/>
            </a:endParaRPr>
          </a:p>
        </p:txBody>
      </p:sp>
      <p:sp>
        <p:nvSpPr>
          <p:cNvPr id="282" name="Text 15"/>
          <p:cNvSpPr/>
          <p:nvPr/>
        </p:nvSpPr>
        <p:spPr>
          <a:xfrm>
            <a:off x="6132960" y="2407680"/>
            <a:ext cx="2433600" cy="70236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Centralized FastAPI gateway managing authentication, rate limiting, request routing, and inter-service communication across all microservices.</a:t>
            </a:r>
            <a:endParaRPr b="0" lang="en-US" sz="900" spc="-1" strike="noStrike">
              <a:solidFill>
                <a:srgbClr val="000000"/>
              </a:solidFill>
              <a:latin typeface="Arial"/>
            </a:endParaRPr>
          </a:p>
        </p:txBody>
      </p:sp>
      <p:sp>
        <p:nvSpPr>
          <p:cNvPr id="283" name="Shape 16"/>
          <p:cNvSpPr/>
          <p:nvPr/>
        </p:nvSpPr>
        <p:spPr>
          <a:xfrm>
            <a:off x="457200" y="3335760"/>
            <a:ext cx="4060800" cy="1454760"/>
          </a:xfrm>
          <a:prstGeom prst="roundRect">
            <a:avLst>
              <a:gd name="adj" fmla="val 329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84" name="Shape 17"/>
          <p:cNvSpPr/>
          <p:nvPr/>
        </p:nvSpPr>
        <p:spPr>
          <a:xfrm>
            <a:off x="576360" y="3454560"/>
            <a:ext cx="342000" cy="342000"/>
          </a:xfrm>
          <a:prstGeom prst="roundRect">
            <a:avLst>
              <a:gd name="adj" fmla="val 1665776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285" name="Image 3" descr="preencoded.png"/>
          <p:cNvPicPr/>
          <p:nvPr/>
        </p:nvPicPr>
        <p:blipFill>
          <a:blip r:embed="rId7">
            <a:extLst>
              <a:ext uri="{96DAC541-7B7A-43D3-8B79-37D633B846F1}">
                <asvg:svgBlip xmlns:asvg="http://schemas.microsoft.com/office/drawing/2016/SVG/main" r:embed="rId8"/>
              </a:ext>
            </a:extLst>
          </a:blip>
          <a:stretch/>
        </p:blipFill>
        <p:spPr>
          <a:xfrm>
            <a:off x="670680" y="3548880"/>
            <a:ext cx="153360" cy="153360"/>
          </a:xfrm>
          <a:prstGeom prst="rect">
            <a:avLst/>
          </a:prstGeom>
          <a:ln w="0">
            <a:noFill/>
          </a:ln>
        </p:spPr>
      </p:pic>
      <p:sp>
        <p:nvSpPr>
          <p:cNvPr id="286" name="Text 18"/>
          <p:cNvSpPr/>
          <p:nvPr/>
        </p:nvSpPr>
        <p:spPr>
          <a:xfrm>
            <a:off x="576360" y="3903120"/>
            <a:ext cx="1774440" cy="17748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Database &amp; KPI Pipeline</a:t>
            </a:r>
            <a:endParaRPr b="0" lang="en-US" sz="1100" spc="-1" strike="noStrike">
              <a:solidFill>
                <a:srgbClr val="000000"/>
              </a:solidFill>
              <a:latin typeface="Arial"/>
            </a:endParaRPr>
          </a:p>
        </p:txBody>
      </p:sp>
      <p:sp>
        <p:nvSpPr>
          <p:cNvPr id="287" name="Text 19"/>
          <p:cNvSpPr/>
          <p:nvPr/>
        </p:nvSpPr>
        <p:spPr>
          <a:xfrm>
            <a:off x="576360" y="4145040"/>
            <a:ext cx="3822840" cy="35064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PostgreSQL for persistent storage, Redis for caching, and a real-time ETL pipeline computing and updating 299+ KPIs across dealer networks.</a:t>
            </a:r>
            <a:endParaRPr b="0" lang="en-US" sz="900" spc="-1" strike="noStrike">
              <a:solidFill>
                <a:srgbClr val="000000"/>
              </a:solidFill>
              <a:latin typeface="Arial"/>
            </a:endParaRPr>
          </a:p>
        </p:txBody>
      </p:sp>
      <p:sp>
        <p:nvSpPr>
          <p:cNvPr id="288" name="Shape 20"/>
          <p:cNvSpPr/>
          <p:nvPr/>
        </p:nvSpPr>
        <p:spPr>
          <a:xfrm>
            <a:off x="4624560" y="3335760"/>
            <a:ext cx="4060800" cy="1454760"/>
          </a:xfrm>
          <a:prstGeom prst="roundRect">
            <a:avLst>
              <a:gd name="adj" fmla="val 329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89" name="Shape 21"/>
          <p:cNvSpPr/>
          <p:nvPr/>
        </p:nvSpPr>
        <p:spPr>
          <a:xfrm>
            <a:off x="4743720" y="3454560"/>
            <a:ext cx="342000" cy="342000"/>
          </a:xfrm>
          <a:prstGeom prst="roundRect">
            <a:avLst>
              <a:gd name="adj" fmla="val 1665776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290" name="Image 4" descr="preencoded.png"/>
          <p:cNvPicPr/>
          <p:nvPr/>
        </p:nvPicPr>
        <p:blipFill>
          <a:blip r:embed="rId9">
            <a:extLst>
              <a:ext uri="{96DAC541-7B7A-43D3-8B79-37D633B846F1}">
                <asvg:svgBlip xmlns:asvg="http://schemas.microsoft.com/office/drawing/2016/SVG/main" r:embed="rId10"/>
              </a:ext>
            </a:extLst>
          </a:blip>
          <a:stretch/>
        </p:blipFill>
        <p:spPr>
          <a:xfrm>
            <a:off x="4838040" y="3548880"/>
            <a:ext cx="153360" cy="153360"/>
          </a:xfrm>
          <a:prstGeom prst="rect">
            <a:avLst/>
          </a:prstGeom>
          <a:ln w="0">
            <a:noFill/>
          </a:ln>
        </p:spPr>
      </p:pic>
      <p:sp>
        <p:nvSpPr>
          <p:cNvPr id="291" name="Text 22"/>
          <p:cNvSpPr/>
          <p:nvPr/>
        </p:nvSpPr>
        <p:spPr>
          <a:xfrm>
            <a:off x="4743720" y="3903120"/>
            <a:ext cx="1686960" cy="17748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454240"/>
                </a:solidFill>
                <a:latin typeface="Libre Baskerville"/>
                <a:ea typeface="Libre Baskerville"/>
              </a:rPr>
              <a:t>Frontend &amp; Dashboard</a:t>
            </a:r>
            <a:endParaRPr b="0" lang="en-US" sz="1100" spc="-1" strike="noStrike">
              <a:solidFill>
                <a:srgbClr val="000000"/>
              </a:solidFill>
              <a:latin typeface="Arial"/>
            </a:endParaRPr>
          </a:p>
        </p:txBody>
      </p:sp>
      <p:sp>
        <p:nvSpPr>
          <p:cNvPr id="292" name="Text 23"/>
          <p:cNvSpPr/>
          <p:nvPr/>
        </p:nvSpPr>
        <p:spPr>
          <a:xfrm>
            <a:off x="4743720" y="4145040"/>
            <a:ext cx="3822840" cy="52632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React + TypeScript application featuring an interactive scheme designer, live KPI dashboard, and AI copilot chat interface for scheme managers.</a:t>
            </a:r>
            <a:endParaRPr b="0" lang="en-US" sz="900" spc="-1" strike="noStrike">
              <a:solidFill>
                <a:srgbClr val="000000"/>
              </a:solidFill>
              <a:latin typeface="Arial"/>
            </a:endParaRPr>
          </a:p>
        </p:txBody>
      </p:sp>
      <p:pic>
        <p:nvPicPr>
          <p:cNvPr id="293" name="" descr=""/>
          <p:cNvPicPr/>
          <p:nvPr/>
        </p:nvPicPr>
        <p:blipFill>
          <a:blip r:embed="rId11"/>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Shape 0"/>
          <p:cNvSpPr/>
          <p:nvPr/>
        </p:nvSpPr>
        <p:spPr>
          <a:xfrm>
            <a:off x="457200" y="429840"/>
            <a:ext cx="837360" cy="208080"/>
          </a:xfrm>
          <a:prstGeom prst="roundRect">
            <a:avLst>
              <a:gd name="adj" fmla="val 18369"/>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295" name="Text 1"/>
          <p:cNvSpPr/>
          <p:nvPr/>
        </p:nvSpPr>
        <p:spPr>
          <a:xfrm>
            <a:off x="525960" y="464400"/>
            <a:ext cx="700200" cy="139320"/>
          </a:xfrm>
          <a:prstGeom prst="rect">
            <a:avLst/>
          </a:prstGeom>
          <a:noFill/>
          <a:ln w="0">
            <a:noFill/>
          </a:ln>
        </p:spPr>
        <p:style>
          <a:lnRef idx="0"/>
          <a:fillRef idx="0"/>
          <a:effectRef idx="0"/>
          <a:fontRef idx="minor"/>
        </p:style>
        <p:txBody>
          <a:bodyPr wrap="none" lIns="0" rIns="0" tIns="0" bIns="0" anchor="t">
            <a:noAutofit/>
          </a:bodyPr>
          <a:p>
            <a:pPr>
              <a:lnSpc>
                <a:spcPts val="1100"/>
              </a:lnSpc>
              <a:tabLst>
                <a:tab algn="l" pos="0"/>
              </a:tabLst>
            </a:pPr>
            <a:r>
              <a:rPr b="0" lang="en-US" sz="700" spc="-1" strike="noStrike">
                <a:solidFill>
                  <a:srgbClr val="454240"/>
                </a:solidFill>
                <a:latin typeface="DM Sans"/>
                <a:ea typeface="DM Sans"/>
              </a:rPr>
              <a:t>KEY HIGHLIGHTS</a:t>
            </a:r>
            <a:endParaRPr b="0" lang="en-US" sz="700" spc="-1" strike="noStrike">
              <a:solidFill>
                <a:srgbClr val="000000"/>
              </a:solidFill>
              <a:latin typeface="Arial"/>
            </a:endParaRPr>
          </a:p>
        </p:txBody>
      </p:sp>
      <p:sp>
        <p:nvSpPr>
          <p:cNvPr id="296" name="Text 2"/>
          <p:cNvSpPr/>
          <p:nvPr/>
        </p:nvSpPr>
        <p:spPr>
          <a:xfrm>
            <a:off x="457200" y="681120"/>
            <a:ext cx="5169960" cy="356400"/>
          </a:xfrm>
          <a:prstGeom prst="rect">
            <a:avLst/>
          </a:prstGeom>
          <a:noFill/>
          <a:ln w="0">
            <a:noFill/>
          </a:ln>
        </p:spPr>
        <p:style>
          <a:lnRef idx="0"/>
          <a:fillRef idx="0"/>
          <a:effectRef idx="0"/>
          <a:fontRef idx="minor"/>
        </p:style>
        <p:txBody>
          <a:bodyPr wrap="none" lIns="0" rIns="0" tIns="0" bIns="0" anchor="t">
            <a:noAutofit/>
          </a:bodyPr>
          <a:p>
            <a:pPr>
              <a:lnSpc>
                <a:spcPts val="2801"/>
              </a:lnSpc>
              <a:tabLst>
                <a:tab algn="l" pos="0"/>
              </a:tabLst>
            </a:pPr>
            <a:r>
              <a:rPr b="0" lang="en-US" sz="2250" spc="-1" strike="noStrike">
                <a:solidFill>
                  <a:srgbClr val="5c4e3d"/>
                </a:solidFill>
                <a:latin typeface="Libre Baskerville"/>
                <a:ea typeface="Libre Baskerville"/>
              </a:rPr>
              <a:t>Current Status &amp; Project Highlights</a:t>
            </a:r>
            <a:endParaRPr b="0" lang="en-US" sz="2250" spc="-1" strike="noStrike">
              <a:solidFill>
                <a:srgbClr val="000000"/>
              </a:solidFill>
              <a:latin typeface="Arial"/>
            </a:endParaRPr>
          </a:p>
        </p:txBody>
      </p:sp>
      <p:sp>
        <p:nvSpPr>
          <p:cNvPr id="297" name="Text 3"/>
          <p:cNvSpPr/>
          <p:nvPr/>
        </p:nvSpPr>
        <p:spPr>
          <a:xfrm>
            <a:off x="457200" y="1196640"/>
            <a:ext cx="8228160" cy="35064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Simplify Scheme represents a significant advancement in enterprise incentive management — combining production-grade ML, multi-agent AI, and scalable architecture into a unified platform ready for real-world deployment.</a:t>
            </a:r>
            <a:endParaRPr b="0" lang="en-US" sz="900" spc="-1" strike="noStrike">
              <a:solidFill>
                <a:srgbClr val="000000"/>
              </a:solidFill>
              <a:latin typeface="Arial"/>
            </a:endParaRPr>
          </a:p>
        </p:txBody>
      </p:sp>
      <p:sp>
        <p:nvSpPr>
          <p:cNvPr id="298" name="Text 4"/>
          <p:cNvSpPr/>
          <p:nvPr/>
        </p:nvSpPr>
        <p:spPr>
          <a:xfrm>
            <a:off x="457200" y="1724040"/>
            <a:ext cx="2654280" cy="376200"/>
          </a:xfrm>
          <a:prstGeom prst="rect">
            <a:avLst/>
          </a:prstGeom>
          <a:noFill/>
          <a:ln w="0">
            <a:noFill/>
          </a:ln>
        </p:spPr>
        <p:style>
          <a:lnRef idx="0"/>
          <a:fillRef idx="0"/>
          <a:effectRef idx="0"/>
          <a:fontRef idx="minor"/>
        </p:style>
        <p:txBody>
          <a:bodyPr wrap="none" lIns="0" rIns="0" tIns="0" bIns="0" anchor="t">
            <a:noAutofit/>
          </a:bodyPr>
          <a:p>
            <a:pPr algn="ctr">
              <a:lnSpc>
                <a:spcPts val="2951"/>
              </a:lnSpc>
              <a:tabLst>
                <a:tab algn="l" pos="0"/>
              </a:tabLst>
            </a:pPr>
            <a:r>
              <a:rPr b="0" lang="en-US" sz="2950" spc="-1" strike="noStrike">
                <a:solidFill>
                  <a:srgbClr val="454240"/>
                </a:solidFill>
                <a:latin typeface="Libre Baskerville"/>
                <a:ea typeface="Libre Baskerville"/>
              </a:rPr>
              <a:t>299+</a:t>
            </a:r>
            <a:endParaRPr b="0" lang="en-US" sz="2950" spc="-1" strike="noStrike">
              <a:solidFill>
                <a:srgbClr val="000000"/>
              </a:solidFill>
              <a:latin typeface="Arial"/>
            </a:endParaRPr>
          </a:p>
        </p:txBody>
      </p:sp>
      <p:sp>
        <p:nvSpPr>
          <p:cNvPr id="299" name="Text 5"/>
          <p:cNvSpPr/>
          <p:nvPr/>
        </p:nvSpPr>
        <p:spPr>
          <a:xfrm>
            <a:off x="1070280" y="2237760"/>
            <a:ext cx="1428480" cy="177480"/>
          </a:xfrm>
          <a:prstGeom prst="rect">
            <a:avLst/>
          </a:prstGeom>
          <a:noFill/>
          <a:ln w="0">
            <a:noFill/>
          </a:ln>
        </p:spPr>
        <p:style>
          <a:lnRef idx="0"/>
          <a:fillRef idx="0"/>
          <a:effectRef idx="0"/>
          <a:fontRef idx="minor"/>
        </p:style>
        <p:txBody>
          <a:bodyPr wrap="none" lIns="0" rIns="0" tIns="0" bIns="0" anchor="t">
            <a:noAutofit/>
          </a:bodyPr>
          <a:p>
            <a:pPr algn="ctr">
              <a:lnSpc>
                <a:spcPts val="1400"/>
              </a:lnSpc>
              <a:tabLst>
                <a:tab algn="l" pos="0"/>
              </a:tabLst>
            </a:pPr>
            <a:r>
              <a:rPr b="0" lang="en-US" sz="1100" spc="-1" strike="noStrike">
                <a:solidFill>
                  <a:srgbClr val="454240"/>
                </a:solidFill>
                <a:latin typeface="Libre Baskerville"/>
                <a:ea typeface="Libre Baskerville"/>
              </a:rPr>
              <a:t>KPIs Tracked</a:t>
            </a:r>
            <a:endParaRPr b="0" lang="en-US" sz="1100" spc="-1" strike="noStrike">
              <a:solidFill>
                <a:srgbClr val="000000"/>
              </a:solidFill>
              <a:latin typeface="Arial"/>
            </a:endParaRPr>
          </a:p>
        </p:txBody>
      </p:sp>
      <p:sp>
        <p:nvSpPr>
          <p:cNvPr id="300" name="Text 6"/>
          <p:cNvSpPr/>
          <p:nvPr/>
        </p:nvSpPr>
        <p:spPr>
          <a:xfrm>
            <a:off x="457200" y="2479680"/>
            <a:ext cx="2654280" cy="350640"/>
          </a:xfrm>
          <a:prstGeom prst="rect">
            <a:avLst/>
          </a:prstGeom>
          <a:noFill/>
          <a:ln w="0">
            <a:noFill/>
          </a:ln>
        </p:spPr>
        <p:style>
          <a:lnRef idx="0"/>
          <a:fillRef idx="0"/>
          <a:effectRef idx="0"/>
          <a:fontRef idx="minor"/>
        </p:style>
        <p:txBody>
          <a:bodyPr lIns="0" rIns="0" tIns="0" bIns="0" anchor="t">
            <a:noAutofit/>
          </a:bodyPr>
          <a:p>
            <a:pPr algn="ctr">
              <a:lnSpc>
                <a:spcPts val="1349"/>
              </a:lnSpc>
              <a:tabLst>
                <a:tab algn="l" pos="0"/>
              </a:tabLst>
            </a:pPr>
            <a:r>
              <a:rPr b="0" lang="en-US" sz="900" spc="-1" strike="noStrike">
                <a:solidFill>
                  <a:srgbClr val="454240"/>
                </a:solidFill>
                <a:latin typeface="DM Sans"/>
                <a:ea typeface="DM Sans"/>
              </a:rPr>
              <a:t>Live indicators across dealer performance, sales, and scheme health</a:t>
            </a:r>
            <a:endParaRPr b="0" lang="en-US" sz="900" spc="-1" strike="noStrike">
              <a:solidFill>
                <a:srgbClr val="000000"/>
              </a:solidFill>
              <a:latin typeface="Arial"/>
            </a:endParaRPr>
          </a:p>
        </p:txBody>
      </p:sp>
      <p:sp>
        <p:nvSpPr>
          <p:cNvPr id="301" name="Text 7"/>
          <p:cNvSpPr/>
          <p:nvPr/>
        </p:nvSpPr>
        <p:spPr>
          <a:xfrm>
            <a:off x="3244320" y="1724040"/>
            <a:ext cx="2654280" cy="376200"/>
          </a:xfrm>
          <a:prstGeom prst="rect">
            <a:avLst/>
          </a:prstGeom>
          <a:noFill/>
          <a:ln w="0">
            <a:noFill/>
          </a:ln>
        </p:spPr>
        <p:style>
          <a:lnRef idx="0"/>
          <a:fillRef idx="0"/>
          <a:effectRef idx="0"/>
          <a:fontRef idx="minor"/>
        </p:style>
        <p:txBody>
          <a:bodyPr wrap="none" lIns="0" rIns="0" tIns="0" bIns="0" anchor="t">
            <a:noAutofit/>
          </a:bodyPr>
          <a:p>
            <a:pPr algn="ctr">
              <a:lnSpc>
                <a:spcPts val="2951"/>
              </a:lnSpc>
              <a:tabLst>
                <a:tab algn="l" pos="0"/>
              </a:tabLst>
            </a:pPr>
            <a:r>
              <a:rPr b="0" lang="en-US" sz="2950" spc="-1" strike="noStrike">
                <a:solidFill>
                  <a:srgbClr val="454240"/>
                </a:solidFill>
                <a:latin typeface="Libre Baskerville"/>
                <a:ea typeface="Libre Baskerville"/>
              </a:rPr>
              <a:t>14+</a:t>
            </a:r>
            <a:endParaRPr b="0" lang="en-US" sz="2950" spc="-1" strike="noStrike">
              <a:solidFill>
                <a:srgbClr val="000000"/>
              </a:solidFill>
              <a:latin typeface="Arial"/>
            </a:endParaRPr>
          </a:p>
        </p:txBody>
      </p:sp>
      <p:sp>
        <p:nvSpPr>
          <p:cNvPr id="302" name="Text 8"/>
          <p:cNvSpPr/>
          <p:nvPr/>
        </p:nvSpPr>
        <p:spPr>
          <a:xfrm>
            <a:off x="3857400" y="2237760"/>
            <a:ext cx="1428480" cy="177480"/>
          </a:xfrm>
          <a:prstGeom prst="rect">
            <a:avLst/>
          </a:prstGeom>
          <a:noFill/>
          <a:ln w="0">
            <a:noFill/>
          </a:ln>
        </p:spPr>
        <p:style>
          <a:lnRef idx="0"/>
          <a:fillRef idx="0"/>
          <a:effectRef idx="0"/>
          <a:fontRef idx="minor"/>
        </p:style>
        <p:txBody>
          <a:bodyPr wrap="none" lIns="0" rIns="0" tIns="0" bIns="0" anchor="t">
            <a:noAutofit/>
          </a:bodyPr>
          <a:p>
            <a:pPr algn="ctr">
              <a:lnSpc>
                <a:spcPts val="1400"/>
              </a:lnSpc>
              <a:tabLst>
                <a:tab algn="l" pos="0"/>
              </a:tabLst>
            </a:pPr>
            <a:r>
              <a:rPr b="0" lang="en-US" sz="1100" spc="-1" strike="noStrike">
                <a:solidFill>
                  <a:srgbClr val="454240"/>
                </a:solidFill>
                <a:latin typeface="Libre Baskerville"/>
                <a:ea typeface="Libre Baskerville"/>
              </a:rPr>
              <a:t>ML Models</a:t>
            </a:r>
            <a:endParaRPr b="0" lang="en-US" sz="1100" spc="-1" strike="noStrike">
              <a:solidFill>
                <a:srgbClr val="000000"/>
              </a:solidFill>
              <a:latin typeface="Arial"/>
            </a:endParaRPr>
          </a:p>
        </p:txBody>
      </p:sp>
      <p:sp>
        <p:nvSpPr>
          <p:cNvPr id="303" name="Text 9"/>
          <p:cNvSpPr/>
          <p:nvPr/>
        </p:nvSpPr>
        <p:spPr>
          <a:xfrm>
            <a:off x="3244320" y="2479680"/>
            <a:ext cx="2654280" cy="350640"/>
          </a:xfrm>
          <a:prstGeom prst="rect">
            <a:avLst/>
          </a:prstGeom>
          <a:noFill/>
          <a:ln w="0">
            <a:noFill/>
          </a:ln>
        </p:spPr>
        <p:style>
          <a:lnRef idx="0"/>
          <a:fillRef idx="0"/>
          <a:effectRef idx="0"/>
          <a:fontRef idx="minor"/>
        </p:style>
        <p:txBody>
          <a:bodyPr lIns="0" rIns="0" tIns="0" bIns="0" anchor="t">
            <a:noAutofit/>
          </a:bodyPr>
          <a:p>
            <a:pPr algn="ctr">
              <a:lnSpc>
                <a:spcPts val="1349"/>
              </a:lnSpc>
              <a:tabLst>
                <a:tab algn="l" pos="0"/>
              </a:tabLst>
            </a:pPr>
            <a:r>
              <a:rPr b="0" lang="en-US" sz="900" spc="-1" strike="noStrike">
                <a:solidFill>
                  <a:srgbClr val="454240"/>
                </a:solidFill>
                <a:latin typeface="DM Sans"/>
                <a:ea typeface="DM Sans"/>
              </a:rPr>
              <a:t>Churn, forecasting, optimization, and anomaly detection models</a:t>
            </a:r>
            <a:endParaRPr b="0" lang="en-US" sz="900" spc="-1" strike="noStrike">
              <a:solidFill>
                <a:srgbClr val="000000"/>
              </a:solidFill>
              <a:latin typeface="Arial"/>
            </a:endParaRPr>
          </a:p>
        </p:txBody>
      </p:sp>
      <p:sp>
        <p:nvSpPr>
          <p:cNvPr id="304" name="Text 10"/>
          <p:cNvSpPr/>
          <p:nvPr/>
        </p:nvSpPr>
        <p:spPr>
          <a:xfrm>
            <a:off x="6031440" y="1724040"/>
            <a:ext cx="2654280" cy="376200"/>
          </a:xfrm>
          <a:prstGeom prst="rect">
            <a:avLst/>
          </a:prstGeom>
          <a:noFill/>
          <a:ln w="0">
            <a:noFill/>
          </a:ln>
        </p:spPr>
        <p:style>
          <a:lnRef idx="0"/>
          <a:fillRef idx="0"/>
          <a:effectRef idx="0"/>
          <a:fontRef idx="minor"/>
        </p:style>
        <p:txBody>
          <a:bodyPr wrap="none" lIns="0" rIns="0" tIns="0" bIns="0" anchor="t">
            <a:noAutofit/>
          </a:bodyPr>
          <a:p>
            <a:pPr algn="ctr">
              <a:lnSpc>
                <a:spcPts val="2951"/>
              </a:lnSpc>
              <a:tabLst>
                <a:tab algn="l" pos="0"/>
              </a:tabLst>
            </a:pPr>
            <a:r>
              <a:rPr b="0" lang="en-US" sz="2950" spc="-1" strike="noStrike">
                <a:solidFill>
                  <a:srgbClr val="454240"/>
                </a:solidFill>
                <a:latin typeface="Libre Baskerville"/>
                <a:ea typeface="Libre Baskerville"/>
              </a:rPr>
              <a:t>5</a:t>
            </a:r>
            <a:endParaRPr b="0" lang="en-US" sz="2950" spc="-1" strike="noStrike">
              <a:solidFill>
                <a:srgbClr val="000000"/>
              </a:solidFill>
              <a:latin typeface="Arial"/>
            </a:endParaRPr>
          </a:p>
        </p:txBody>
      </p:sp>
      <p:sp>
        <p:nvSpPr>
          <p:cNvPr id="305" name="Text 11"/>
          <p:cNvSpPr/>
          <p:nvPr/>
        </p:nvSpPr>
        <p:spPr>
          <a:xfrm>
            <a:off x="6644160" y="2237760"/>
            <a:ext cx="1428480" cy="177480"/>
          </a:xfrm>
          <a:prstGeom prst="rect">
            <a:avLst/>
          </a:prstGeom>
          <a:noFill/>
          <a:ln w="0">
            <a:noFill/>
          </a:ln>
        </p:spPr>
        <p:style>
          <a:lnRef idx="0"/>
          <a:fillRef idx="0"/>
          <a:effectRef idx="0"/>
          <a:fontRef idx="minor"/>
        </p:style>
        <p:txBody>
          <a:bodyPr wrap="none" lIns="0" rIns="0" tIns="0" bIns="0" anchor="t">
            <a:noAutofit/>
          </a:bodyPr>
          <a:p>
            <a:pPr algn="ctr">
              <a:lnSpc>
                <a:spcPts val="1400"/>
              </a:lnSpc>
              <a:tabLst>
                <a:tab algn="l" pos="0"/>
              </a:tabLst>
            </a:pPr>
            <a:r>
              <a:rPr b="0" lang="en-US" sz="1100" spc="-1" strike="noStrike">
                <a:solidFill>
                  <a:srgbClr val="454240"/>
                </a:solidFill>
                <a:latin typeface="Libre Baskerville"/>
                <a:ea typeface="Libre Baskerville"/>
              </a:rPr>
              <a:t>Core Modules</a:t>
            </a:r>
            <a:endParaRPr b="0" lang="en-US" sz="1100" spc="-1" strike="noStrike">
              <a:solidFill>
                <a:srgbClr val="000000"/>
              </a:solidFill>
              <a:latin typeface="Arial"/>
            </a:endParaRPr>
          </a:p>
        </p:txBody>
      </p:sp>
      <p:sp>
        <p:nvSpPr>
          <p:cNvPr id="306" name="Text 12"/>
          <p:cNvSpPr/>
          <p:nvPr/>
        </p:nvSpPr>
        <p:spPr>
          <a:xfrm>
            <a:off x="6031440" y="2479680"/>
            <a:ext cx="2654280" cy="350640"/>
          </a:xfrm>
          <a:prstGeom prst="rect">
            <a:avLst/>
          </a:prstGeom>
          <a:noFill/>
          <a:ln w="0">
            <a:noFill/>
          </a:ln>
        </p:spPr>
        <p:style>
          <a:lnRef idx="0"/>
          <a:fillRef idx="0"/>
          <a:effectRef idx="0"/>
          <a:fontRef idx="minor"/>
        </p:style>
        <p:txBody>
          <a:bodyPr lIns="0" rIns="0" tIns="0" bIns="0" anchor="t">
            <a:noAutofit/>
          </a:bodyPr>
          <a:p>
            <a:pPr algn="ctr">
              <a:lnSpc>
                <a:spcPts val="1349"/>
              </a:lnSpc>
              <a:tabLst>
                <a:tab algn="l" pos="0"/>
              </a:tabLst>
            </a:pPr>
            <a:r>
              <a:rPr b="0" lang="en-US" sz="900" spc="-1" strike="noStrike">
                <a:solidFill>
                  <a:srgbClr val="454240"/>
                </a:solidFill>
                <a:latin typeface="DM Sans"/>
                <a:ea typeface="DM Sans"/>
              </a:rPr>
              <a:t>ML, AI, API Gateway, Data Pipeline, and Frontend Dashboard</a:t>
            </a:r>
            <a:endParaRPr b="0" lang="en-US" sz="900" spc="-1" strike="noStrike">
              <a:solidFill>
                <a:srgbClr val="000000"/>
              </a:solidFill>
              <a:latin typeface="Arial"/>
            </a:endParaRPr>
          </a:p>
        </p:txBody>
      </p:sp>
      <p:sp>
        <p:nvSpPr>
          <p:cNvPr id="307" name="Shape 13"/>
          <p:cNvSpPr/>
          <p:nvPr/>
        </p:nvSpPr>
        <p:spPr>
          <a:xfrm>
            <a:off x="457200" y="2949840"/>
            <a:ext cx="2671560" cy="1006560"/>
          </a:xfrm>
          <a:prstGeom prst="roundRect">
            <a:avLst>
              <a:gd name="adj" fmla="val 4767"/>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08" name="Text 14"/>
          <p:cNvSpPr/>
          <p:nvPr/>
        </p:nvSpPr>
        <p:spPr>
          <a:xfrm>
            <a:off x="576360" y="3069000"/>
            <a:ext cx="1902240" cy="17748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000000"/>
                </a:solidFill>
                <a:latin typeface="Libre Baskerville"/>
                <a:ea typeface="Libre Baskerville"/>
              </a:rPr>
              <a:t>🤖</a:t>
            </a:r>
            <a:r>
              <a:rPr b="0" lang="en-US" sz="1100" spc="-1" strike="noStrike">
                <a:solidFill>
                  <a:srgbClr val="454240"/>
                </a:solidFill>
                <a:latin typeface="Libre Baskerville"/>
                <a:ea typeface="Libre Baskerville"/>
              </a:rPr>
              <a:t> </a:t>
            </a:r>
            <a:r>
              <a:rPr b="0" lang="en-US" sz="1100" spc="-1" strike="noStrike">
                <a:solidFill>
                  <a:srgbClr val="454240"/>
                </a:solidFill>
                <a:latin typeface="Libre Baskerville"/>
                <a:ea typeface="Libre Baskerville"/>
              </a:rPr>
              <a:t>Multi-Agent AI Copilot</a:t>
            </a:r>
            <a:endParaRPr b="0" lang="en-US" sz="1100" spc="-1" strike="noStrike">
              <a:solidFill>
                <a:srgbClr val="000000"/>
              </a:solidFill>
              <a:latin typeface="Arial"/>
            </a:endParaRPr>
          </a:p>
        </p:txBody>
      </p:sp>
      <p:sp>
        <p:nvSpPr>
          <p:cNvPr id="309" name="Text 15"/>
          <p:cNvSpPr/>
          <p:nvPr/>
        </p:nvSpPr>
        <p:spPr>
          <a:xfrm>
            <a:off x="576360" y="3310920"/>
            <a:ext cx="2433600" cy="52632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LLM-powered agents with RAG provide contextual scheme recommendations and natural-language insights to decision-makers.</a:t>
            </a:r>
            <a:endParaRPr b="0" lang="en-US" sz="900" spc="-1" strike="noStrike">
              <a:solidFill>
                <a:srgbClr val="000000"/>
              </a:solidFill>
              <a:latin typeface="Arial"/>
            </a:endParaRPr>
          </a:p>
        </p:txBody>
      </p:sp>
      <p:sp>
        <p:nvSpPr>
          <p:cNvPr id="310" name="Shape 16"/>
          <p:cNvSpPr/>
          <p:nvPr/>
        </p:nvSpPr>
        <p:spPr>
          <a:xfrm>
            <a:off x="3235680" y="2949840"/>
            <a:ext cx="2671920" cy="1006560"/>
          </a:xfrm>
          <a:prstGeom prst="roundRect">
            <a:avLst>
              <a:gd name="adj" fmla="val 4767"/>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11" name="Text 17"/>
          <p:cNvSpPr/>
          <p:nvPr/>
        </p:nvSpPr>
        <p:spPr>
          <a:xfrm>
            <a:off x="3354480" y="3069000"/>
            <a:ext cx="2297880" cy="17748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000000"/>
                </a:solidFill>
                <a:latin typeface="Libre Baskerville"/>
                <a:ea typeface="Libre Baskerville"/>
              </a:rPr>
              <a:t>🏗️</a:t>
            </a:r>
            <a:r>
              <a:rPr b="0" lang="en-US" sz="1100" spc="-1" strike="noStrike">
                <a:solidFill>
                  <a:srgbClr val="454240"/>
                </a:solidFill>
                <a:latin typeface="Libre Baskerville"/>
                <a:ea typeface="Libre Baskerville"/>
              </a:rPr>
              <a:t> </a:t>
            </a:r>
            <a:r>
              <a:rPr b="0" lang="en-US" sz="1100" spc="-1" strike="noStrike">
                <a:solidFill>
                  <a:srgbClr val="454240"/>
                </a:solidFill>
                <a:latin typeface="Libre Baskerville"/>
                <a:ea typeface="Libre Baskerville"/>
              </a:rPr>
              <a:t>Enterprise-Grade Scalability</a:t>
            </a:r>
            <a:endParaRPr b="0" lang="en-US" sz="1100" spc="-1" strike="noStrike">
              <a:solidFill>
                <a:srgbClr val="000000"/>
              </a:solidFill>
              <a:latin typeface="Arial"/>
            </a:endParaRPr>
          </a:p>
        </p:txBody>
      </p:sp>
      <p:sp>
        <p:nvSpPr>
          <p:cNvPr id="312" name="Text 18"/>
          <p:cNvSpPr/>
          <p:nvPr/>
        </p:nvSpPr>
        <p:spPr>
          <a:xfrm>
            <a:off x="3354480" y="3310920"/>
            <a:ext cx="2433600" cy="52632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Microservices architecture with Redis caching and async APIs ensures high throughput and low-latency performance at scale.</a:t>
            </a:r>
            <a:endParaRPr b="0" lang="en-US" sz="900" spc="-1" strike="noStrike">
              <a:solidFill>
                <a:srgbClr val="000000"/>
              </a:solidFill>
              <a:latin typeface="Arial"/>
            </a:endParaRPr>
          </a:p>
        </p:txBody>
      </p:sp>
      <p:sp>
        <p:nvSpPr>
          <p:cNvPr id="313" name="Shape 19"/>
          <p:cNvSpPr/>
          <p:nvPr/>
        </p:nvSpPr>
        <p:spPr>
          <a:xfrm>
            <a:off x="6013800" y="2949840"/>
            <a:ext cx="2671560" cy="1006560"/>
          </a:xfrm>
          <a:prstGeom prst="roundRect">
            <a:avLst>
              <a:gd name="adj" fmla="val 4767"/>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14" name="Text 20"/>
          <p:cNvSpPr/>
          <p:nvPr/>
        </p:nvSpPr>
        <p:spPr>
          <a:xfrm>
            <a:off x="6132960" y="3069000"/>
            <a:ext cx="2304360" cy="177480"/>
          </a:xfrm>
          <a:prstGeom prst="rect">
            <a:avLst/>
          </a:prstGeom>
          <a:noFill/>
          <a:ln w="0">
            <a:noFill/>
          </a:ln>
        </p:spPr>
        <p:style>
          <a:lnRef idx="0"/>
          <a:fillRef idx="0"/>
          <a:effectRef idx="0"/>
          <a:fontRef idx="minor"/>
        </p:style>
        <p:txBody>
          <a:bodyPr wrap="none" lIns="0" rIns="0" tIns="0" bIns="0" anchor="t">
            <a:noAutofit/>
          </a:bodyPr>
          <a:p>
            <a:pPr>
              <a:lnSpc>
                <a:spcPts val="1400"/>
              </a:lnSpc>
              <a:tabLst>
                <a:tab algn="l" pos="0"/>
              </a:tabLst>
            </a:pPr>
            <a:r>
              <a:rPr b="0" lang="en-US" sz="1100" spc="-1" strike="noStrike">
                <a:solidFill>
                  <a:srgbClr val="000000"/>
                </a:solidFill>
                <a:latin typeface="Libre Baskerville"/>
                <a:ea typeface="Libre Baskerville"/>
              </a:rPr>
              <a:t>✅</a:t>
            </a:r>
            <a:r>
              <a:rPr b="0" lang="en-US" sz="1100" spc="-1" strike="noStrike">
                <a:solidFill>
                  <a:srgbClr val="454240"/>
                </a:solidFill>
                <a:latin typeface="Libre Baskerville"/>
                <a:ea typeface="Libre Baskerville"/>
              </a:rPr>
              <a:t> </a:t>
            </a:r>
            <a:r>
              <a:rPr b="0" lang="en-US" sz="1100" spc="-1" strike="noStrike">
                <a:solidFill>
                  <a:srgbClr val="454240"/>
                </a:solidFill>
                <a:latin typeface="Libre Baskerville"/>
                <a:ea typeface="Libre Baskerville"/>
              </a:rPr>
              <a:t>Industry Deployment Ready</a:t>
            </a:r>
            <a:endParaRPr b="0" lang="en-US" sz="1100" spc="-1" strike="noStrike">
              <a:solidFill>
                <a:srgbClr val="000000"/>
              </a:solidFill>
              <a:latin typeface="Arial"/>
            </a:endParaRPr>
          </a:p>
        </p:txBody>
      </p:sp>
      <p:sp>
        <p:nvSpPr>
          <p:cNvPr id="315" name="Text 21"/>
          <p:cNvSpPr/>
          <p:nvPr/>
        </p:nvSpPr>
        <p:spPr>
          <a:xfrm>
            <a:off x="6132960" y="3310920"/>
            <a:ext cx="2433600" cy="52632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r>
              <a:rPr b="0" lang="en-US" sz="900" spc="-1" strike="noStrike">
                <a:solidFill>
                  <a:srgbClr val="454240"/>
                </a:solidFill>
                <a:latin typeface="DM Sans"/>
                <a:ea typeface="DM Sans"/>
              </a:rPr>
              <a:t>Developed in partnership with Simplify Consulting (India) Pvt. Ltd., aligned with real enterprise requirements and workflows.</a:t>
            </a:r>
            <a:endParaRPr b="0" lang="en-US" sz="900" spc="-1" strike="noStrike">
              <a:solidFill>
                <a:srgbClr val="000000"/>
              </a:solidFill>
              <a:latin typeface="Arial"/>
            </a:endParaRPr>
          </a:p>
        </p:txBody>
      </p:sp>
      <p:sp>
        <p:nvSpPr>
          <p:cNvPr id="316" name="Text 23"/>
          <p:cNvSpPr/>
          <p:nvPr/>
        </p:nvSpPr>
        <p:spPr>
          <a:xfrm>
            <a:off x="828720" y="4209840"/>
            <a:ext cx="7742520" cy="350640"/>
          </a:xfrm>
          <a:prstGeom prst="rect">
            <a:avLst/>
          </a:prstGeom>
          <a:noFill/>
          <a:ln w="0">
            <a:noFill/>
          </a:ln>
        </p:spPr>
        <p:style>
          <a:lnRef idx="0"/>
          <a:fillRef idx="0"/>
          <a:effectRef idx="0"/>
          <a:fontRef idx="minor"/>
        </p:style>
        <p:txBody>
          <a:bodyPr lIns="0" rIns="0" tIns="0" bIns="0" anchor="t">
            <a:noAutofit/>
          </a:bodyPr>
          <a:p>
            <a:pPr>
              <a:lnSpc>
                <a:spcPts val="1349"/>
              </a:lnSpc>
              <a:tabLst>
                <a:tab algn="l" pos="0"/>
              </a:tabLst>
            </a:pPr>
            <a:endParaRPr b="0" lang="en-US" sz="1800" spc="-1" strike="noStrike">
              <a:solidFill>
                <a:srgbClr val="000000"/>
              </a:solidFill>
              <a:latin typeface="Arial"/>
            </a:endParaRPr>
          </a:p>
        </p:txBody>
      </p:sp>
      <p:pic>
        <p:nvPicPr>
          <p:cNvPr id="317" name="" descr=""/>
          <p:cNvPicPr/>
          <p:nvPr/>
        </p:nvPicPr>
        <p:blipFill>
          <a:blip r:embed="rId1"/>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8" name="Shape 109"/>
          <p:cNvSpPr/>
          <p:nvPr/>
        </p:nvSpPr>
        <p:spPr>
          <a:xfrm>
            <a:off x="434160" y="348840"/>
            <a:ext cx="1464840" cy="194040"/>
          </a:xfrm>
          <a:prstGeom prst="roundRect">
            <a:avLst>
              <a:gd name="adj" fmla="val 18677"/>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19" name="Text 222"/>
          <p:cNvSpPr/>
          <p:nvPr/>
        </p:nvSpPr>
        <p:spPr>
          <a:xfrm>
            <a:off x="499320" y="381240"/>
            <a:ext cx="1334880" cy="129240"/>
          </a:xfrm>
          <a:prstGeom prst="rect">
            <a:avLst/>
          </a:prstGeom>
          <a:noFill/>
          <a:ln w="0">
            <a:noFill/>
          </a:ln>
        </p:spPr>
        <p:style>
          <a:lnRef idx="0"/>
          <a:fillRef idx="0"/>
          <a:effectRef idx="0"/>
          <a:fontRef idx="minor"/>
        </p:style>
        <p:txBody>
          <a:bodyPr wrap="none" lIns="0" rIns="0" tIns="0" bIns="0" anchor="t">
            <a:noAutofit/>
          </a:bodyPr>
          <a:p>
            <a:pPr>
              <a:lnSpc>
                <a:spcPts val="1001"/>
              </a:lnSpc>
              <a:tabLst>
                <a:tab algn="l" pos="0"/>
              </a:tabLst>
            </a:pPr>
            <a:r>
              <a:rPr b="0" lang="en-US" sz="650" spc="-1" strike="noStrike">
                <a:solidFill>
                  <a:srgbClr val="454240"/>
                </a:solidFill>
                <a:latin typeface="DM Sans"/>
                <a:ea typeface="DM Sans"/>
              </a:rPr>
              <a:t>PART 2 · IMPLEMENTATION DEPTH</a:t>
            </a:r>
            <a:endParaRPr b="0" lang="en-US" sz="650" spc="-1" strike="noStrike">
              <a:solidFill>
                <a:srgbClr val="000000"/>
              </a:solidFill>
              <a:latin typeface="Arial"/>
            </a:endParaRPr>
          </a:p>
        </p:txBody>
      </p:sp>
      <p:sp>
        <p:nvSpPr>
          <p:cNvPr id="320" name="Text 223"/>
          <p:cNvSpPr/>
          <p:nvPr/>
        </p:nvSpPr>
        <p:spPr>
          <a:xfrm>
            <a:off x="434160" y="581760"/>
            <a:ext cx="5061960" cy="338040"/>
          </a:xfrm>
          <a:prstGeom prst="rect">
            <a:avLst/>
          </a:prstGeom>
          <a:noFill/>
          <a:ln w="0">
            <a:noFill/>
          </a:ln>
        </p:spPr>
        <p:style>
          <a:lnRef idx="0"/>
          <a:fillRef idx="0"/>
          <a:effectRef idx="0"/>
          <a:fontRef idx="minor"/>
        </p:style>
        <p:txBody>
          <a:bodyPr wrap="none" lIns="0" rIns="0" tIns="0" bIns="0" anchor="t">
            <a:noAutofit/>
          </a:bodyPr>
          <a:p>
            <a:pPr>
              <a:lnSpc>
                <a:spcPts val="2650"/>
              </a:lnSpc>
              <a:tabLst>
                <a:tab algn="l" pos="0"/>
              </a:tabLst>
            </a:pPr>
            <a:r>
              <a:rPr b="0" lang="en-US" sz="2100" spc="-1" strike="noStrike">
                <a:solidFill>
                  <a:srgbClr val="5c4e3d"/>
                </a:solidFill>
                <a:latin typeface="Libre Baskerville"/>
                <a:ea typeface="Libre Baskerville"/>
              </a:rPr>
              <a:t>Machine Learning Models Overview</a:t>
            </a:r>
            <a:endParaRPr b="0" lang="en-US" sz="2100" spc="-1" strike="noStrike">
              <a:solidFill>
                <a:srgbClr val="000000"/>
              </a:solidFill>
              <a:latin typeface="Arial"/>
            </a:endParaRPr>
          </a:p>
        </p:txBody>
      </p:sp>
      <p:sp>
        <p:nvSpPr>
          <p:cNvPr id="321" name="Text 224"/>
          <p:cNvSpPr/>
          <p:nvPr/>
        </p:nvSpPr>
        <p:spPr>
          <a:xfrm>
            <a:off x="434160" y="1063440"/>
            <a:ext cx="8274600" cy="324720"/>
          </a:xfrm>
          <a:prstGeom prst="rect">
            <a:avLst/>
          </a:prstGeom>
          <a:noFill/>
          <a:ln w="0">
            <a:noFill/>
          </a:ln>
        </p:spPr>
        <p:style>
          <a:lnRef idx="0"/>
          <a:fillRef idx="0"/>
          <a:effectRef idx="0"/>
          <a:fontRef idx="minor"/>
        </p:style>
        <p:txBody>
          <a:bodyPr lIns="0" rIns="0" tIns="0" bIns="0" anchor="t">
            <a:noAutofit/>
          </a:bodyPr>
          <a:p>
            <a:pPr>
              <a:lnSpc>
                <a:spcPts val="1250"/>
              </a:lnSpc>
              <a:tabLst>
                <a:tab algn="l" pos="0"/>
              </a:tabLst>
            </a:pPr>
            <a:r>
              <a:rPr b="0" lang="en-US" sz="850" spc="-1" strike="noStrike">
                <a:solidFill>
                  <a:srgbClr val="454240"/>
                </a:solidFill>
                <a:latin typeface="DM Sans"/>
                <a:ea typeface="DM Sans"/>
              </a:rPr>
              <a:t>The system is built around seven specialized ML models, each addressing a critical enterprise decision point — from dealer churn and fraud detection to budget optimization and ROI prediction. Together, they form an integrated AI decision layer powering enterprise analytics and decision support at scale.</a:t>
            </a:r>
            <a:endParaRPr b="0" lang="en-US" sz="850" spc="-1" strike="noStrike">
              <a:solidFill>
                <a:srgbClr val="000000"/>
              </a:solidFill>
              <a:latin typeface="Arial"/>
            </a:endParaRPr>
          </a:p>
        </p:txBody>
      </p:sp>
      <p:sp>
        <p:nvSpPr>
          <p:cNvPr id="322" name="Shape 110"/>
          <p:cNvSpPr/>
          <p:nvPr/>
        </p:nvSpPr>
        <p:spPr>
          <a:xfrm>
            <a:off x="434160" y="1495800"/>
            <a:ext cx="2694240" cy="1035360"/>
          </a:xfrm>
          <a:prstGeom prst="roundRect">
            <a:avLst>
              <a:gd name="adj" fmla="val 439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23" name="Shape 111"/>
          <p:cNvSpPr/>
          <p:nvPr/>
        </p:nvSpPr>
        <p:spPr>
          <a:xfrm>
            <a:off x="547560" y="1609200"/>
            <a:ext cx="324360" cy="324360"/>
          </a:xfrm>
          <a:prstGeom prst="roundRect">
            <a:avLst>
              <a:gd name="adj" fmla="val 175525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324" name="Image 34" descr="preencoded.png"/>
          <p:cNvPicPr/>
          <p:nvPr/>
        </p:nvPicPr>
        <p:blipFill>
          <a:blip r:embed="rId1">
            <a:extLst>
              <a:ext uri="{96DAC541-7B7A-43D3-8B79-37D633B846F1}">
                <asvg:svgBlip xmlns:asvg="http://schemas.microsoft.com/office/drawing/2016/SVG/main" r:embed="rId2"/>
              </a:ext>
            </a:extLst>
          </a:blip>
          <a:stretch/>
        </p:blipFill>
        <p:spPr>
          <a:xfrm>
            <a:off x="636840" y="1698840"/>
            <a:ext cx="145440" cy="145440"/>
          </a:xfrm>
          <a:prstGeom prst="rect">
            <a:avLst/>
          </a:prstGeom>
          <a:ln w="0">
            <a:noFill/>
          </a:ln>
        </p:spPr>
      </p:pic>
      <p:sp>
        <p:nvSpPr>
          <p:cNvPr id="325" name="Text 225"/>
          <p:cNvSpPr/>
          <p:nvPr/>
        </p:nvSpPr>
        <p:spPr>
          <a:xfrm>
            <a:off x="547560" y="202968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Churn Prediction</a:t>
            </a:r>
            <a:endParaRPr b="0" lang="en-US" sz="1050" spc="-1" strike="noStrike">
              <a:solidFill>
                <a:srgbClr val="000000"/>
              </a:solidFill>
              <a:latin typeface="Arial"/>
            </a:endParaRPr>
          </a:p>
        </p:txBody>
      </p:sp>
      <p:sp>
        <p:nvSpPr>
          <p:cNvPr id="326" name="Text 226"/>
          <p:cNvSpPr/>
          <p:nvPr/>
        </p:nvSpPr>
        <p:spPr>
          <a:xfrm>
            <a:off x="547560" y="2256120"/>
            <a:ext cx="246780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Dealer risk classification</a:t>
            </a:r>
            <a:endParaRPr b="0" lang="en-US" sz="850" spc="-1" strike="noStrike">
              <a:solidFill>
                <a:srgbClr val="000000"/>
              </a:solidFill>
              <a:latin typeface="Arial"/>
            </a:endParaRPr>
          </a:p>
        </p:txBody>
      </p:sp>
      <p:sp>
        <p:nvSpPr>
          <p:cNvPr id="327" name="Shape 112"/>
          <p:cNvSpPr/>
          <p:nvPr/>
        </p:nvSpPr>
        <p:spPr>
          <a:xfrm>
            <a:off x="3224520" y="1495800"/>
            <a:ext cx="2694240" cy="1035360"/>
          </a:xfrm>
          <a:prstGeom prst="roundRect">
            <a:avLst>
              <a:gd name="adj" fmla="val 439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28" name="Shape 113"/>
          <p:cNvSpPr/>
          <p:nvPr/>
        </p:nvSpPr>
        <p:spPr>
          <a:xfrm>
            <a:off x="3337560" y="1609200"/>
            <a:ext cx="324360" cy="324360"/>
          </a:xfrm>
          <a:prstGeom prst="roundRect">
            <a:avLst>
              <a:gd name="adj" fmla="val 175525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329" name="Image 39" descr="preencoded.png"/>
          <p:cNvPicPr/>
          <p:nvPr/>
        </p:nvPicPr>
        <p:blipFill>
          <a:blip r:embed="rId3">
            <a:extLst>
              <a:ext uri="{96DAC541-7B7A-43D3-8B79-37D633B846F1}">
                <asvg:svgBlip xmlns:asvg="http://schemas.microsoft.com/office/drawing/2016/SVG/main" r:embed="rId4"/>
              </a:ext>
            </a:extLst>
          </a:blip>
          <a:stretch/>
        </p:blipFill>
        <p:spPr>
          <a:xfrm>
            <a:off x="3427200" y="1698840"/>
            <a:ext cx="145440" cy="145440"/>
          </a:xfrm>
          <a:prstGeom prst="rect">
            <a:avLst/>
          </a:prstGeom>
          <a:ln w="0">
            <a:noFill/>
          </a:ln>
        </p:spPr>
      </p:pic>
      <p:sp>
        <p:nvSpPr>
          <p:cNvPr id="330" name="Text 227"/>
          <p:cNvSpPr/>
          <p:nvPr/>
        </p:nvSpPr>
        <p:spPr>
          <a:xfrm>
            <a:off x="3337560" y="202968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Budget Forecasting</a:t>
            </a:r>
            <a:endParaRPr b="0" lang="en-US" sz="1050" spc="-1" strike="noStrike">
              <a:solidFill>
                <a:srgbClr val="000000"/>
              </a:solidFill>
              <a:latin typeface="Arial"/>
            </a:endParaRPr>
          </a:p>
        </p:txBody>
      </p:sp>
      <p:sp>
        <p:nvSpPr>
          <p:cNvPr id="331" name="Text 228"/>
          <p:cNvSpPr/>
          <p:nvPr/>
        </p:nvSpPr>
        <p:spPr>
          <a:xfrm>
            <a:off x="3337560" y="2256120"/>
            <a:ext cx="246780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SARIMA time-series projection</a:t>
            </a:r>
            <a:endParaRPr b="0" lang="en-US" sz="850" spc="-1" strike="noStrike">
              <a:solidFill>
                <a:srgbClr val="000000"/>
              </a:solidFill>
              <a:latin typeface="Arial"/>
            </a:endParaRPr>
          </a:p>
        </p:txBody>
      </p:sp>
      <p:sp>
        <p:nvSpPr>
          <p:cNvPr id="332" name="Shape 114"/>
          <p:cNvSpPr/>
          <p:nvPr/>
        </p:nvSpPr>
        <p:spPr>
          <a:xfrm>
            <a:off x="6014520" y="1495800"/>
            <a:ext cx="2694240" cy="1035360"/>
          </a:xfrm>
          <a:prstGeom prst="roundRect">
            <a:avLst>
              <a:gd name="adj" fmla="val 439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33" name="Shape 115"/>
          <p:cNvSpPr/>
          <p:nvPr/>
        </p:nvSpPr>
        <p:spPr>
          <a:xfrm>
            <a:off x="6127920" y="1609200"/>
            <a:ext cx="324360" cy="324360"/>
          </a:xfrm>
          <a:prstGeom prst="roundRect">
            <a:avLst>
              <a:gd name="adj" fmla="val 175525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334" name="Image 40" descr="preencoded.png"/>
          <p:cNvPicPr/>
          <p:nvPr/>
        </p:nvPicPr>
        <p:blipFill>
          <a:blip r:embed="rId5">
            <a:extLst>
              <a:ext uri="{96DAC541-7B7A-43D3-8B79-37D633B846F1}">
                <asvg:svgBlip xmlns:asvg="http://schemas.microsoft.com/office/drawing/2016/SVG/main" r:embed="rId6"/>
              </a:ext>
            </a:extLst>
          </a:blip>
          <a:stretch/>
        </p:blipFill>
        <p:spPr>
          <a:xfrm>
            <a:off x="6217200" y="1698840"/>
            <a:ext cx="145440" cy="145440"/>
          </a:xfrm>
          <a:prstGeom prst="rect">
            <a:avLst/>
          </a:prstGeom>
          <a:ln w="0">
            <a:noFill/>
          </a:ln>
        </p:spPr>
      </p:pic>
      <p:sp>
        <p:nvSpPr>
          <p:cNvPr id="335" name="Text 229"/>
          <p:cNvSpPr/>
          <p:nvPr/>
        </p:nvSpPr>
        <p:spPr>
          <a:xfrm>
            <a:off x="6127920" y="202968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Segmentation</a:t>
            </a:r>
            <a:endParaRPr b="0" lang="en-US" sz="1050" spc="-1" strike="noStrike">
              <a:solidFill>
                <a:srgbClr val="000000"/>
              </a:solidFill>
              <a:latin typeface="Arial"/>
            </a:endParaRPr>
          </a:p>
        </p:txBody>
      </p:sp>
      <p:sp>
        <p:nvSpPr>
          <p:cNvPr id="336" name="Text 230"/>
          <p:cNvSpPr/>
          <p:nvPr/>
        </p:nvSpPr>
        <p:spPr>
          <a:xfrm>
            <a:off x="6127920" y="2256120"/>
            <a:ext cx="246780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Dealer tier clustering</a:t>
            </a:r>
            <a:endParaRPr b="0" lang="en-US" sz="850" spc="-1" strike="noStrike">
              <a:solidFill>
                <a:srgbClr val="000000"/>
              </a:solidFill>
              <a:latin typeface="Arial"/>
            </a:endParaRPr>
          </a:p>
        </p:txBody>
      </p:sp>
      <p:sp>
        <p:nvSpPr>
          <p:cNvPr id="337" name="Shape 116"/>
          <p:cNvSpPr/>
          <p:nvPr/>
        </p:nvSpPr>
        <p:spPr>
          <a:xfrm>
            <a:off x="434160" y="2627280"/>
            <a:ext cx="2694240" cy="1035360"/>
          </a:xfrm>
          <a:prstGeom prst="roundRect">
            <a:avLst>
              <a:gd name="adj" fmla="val 439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38" name="Shape 117"/>
          <p:cNvSpPr/>
          <p:nvPr/>
        </p:nvSpPr>
        <p:spPr>
          <a:xfrm>
            <a:off x="547560" y="2740320"/>
            <a:ext cx="324360" cy="324360"/>
          </a:xfrm>
          <a:prstGeom prst="roundRect">
            <a:avLst>
              <a:gd name="adj" fmla="val 175525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339" name="Image 41" descr="preencoded.png"/>
          <p:cNvPicPr/>
          <p:nvPr/>
        </p:nvPicPr>
        <p:blipFill>
          <a:blip r:embed="rId7">
            <a:extLst>
              <a:ext uri="{96DAC541-7B7A-43D3-8B79-37D633B846F1}">
                <asvg:svgBlip xmlns:asvg="http://schemas.microsoft.com/office/drawing/2016/SVG/main" r:embed="rId8"/>
              </a:ext>
            </a:extLst>
          </a:blip>
          <a:stretch/>
        </p:blipFill>
        <p:spPr>
          <a:xfrm>
            <a:off x="636840" y="2829960"/>
            <a:ext cx="145440" cy="145440"/>
          </a:xfrm>
          <a:prstGeom prst="rect">
            <a:avLst/>
          </a:prstGeom>
          <a:ln w="0">
            <a:noFill/>
          </a:ln>
        </p:spPr>
      </p:pic>
      <p:sp>
        <p:nvSpPr>
          <p:cNvPr id="340" name="Text 231"/>
          <p:cNvSpPr/>
          <p:nvPr/>
        </p:nvSpPr>
        <p:spPr>
          <a:xfrm>
            <a:off x="547560" y="316080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Anomaly Detection</a:t>
            </a:r>
            <a:endParaRPr b="0" lang="en-US" sz="1050" spc="-1" strike="noStrike">
              <a:solidFill>
                <a:srgbClr val="000000"/>
              </a:solidFill>
              <a:latin typeface="Arial"/>
            </a:endParaRPr>
          </a:p>
        </p:txBody>
      </p:sp>
      <p:sp>
        <p:nvSpPr>
          <p:cNvPr id="341" name="Text 232"/>
          <p:cNvSpPr/>
          <p:nvPr/>
        </p:nvSpPr>
        <p:spPr>
          <a:xfrm>
            <a:off x="547560" y="3387240"/>
            <a:ext cx="246780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Fraud and payout scoring</a:t>
            </a:r>
            <a:endParaRPr b="0" lang="en-US" sz="850" spc="-1" strike="noStrike">
              <a:solidFill>
                <a:srgbClr val="000000"/>
              </a:solidFill>
              <a:latin typeface="Arial"/>
            </a:endParaRPr>
          </a:p>
        </p:txBody>
      </p:sp>
      <p:sp>
        <p:nvSpPr>
          <p:cNvPr id="342" name="Shape 118"/>
          <p:cNvSpPr/>
          <p:nvPr/>
        </p:nvSpPr>
        <p:spPr>
          <a:xfrm>
            <a:off x="3224520" y="2627280"/>
            <a:ext cx="2694240" cy="1035360"/>
          </a:xfrm>
          <a:prstGeom prst="roundRect">
            <a:avLst>
              <a:gd name="adj" fmla="val 439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43" name="Shape 119"/>
          <p:cNvSpPr/>
          <p:nvPr/>
        </p:nvSpPr>
        <p:spPr>
          <a:xfrm>
            <a:off x="3337560" y="2740320"/>
            <a:ext cx="324360" cy="324360"/>
          </a:xfrm>
          <a:prstGeom prst="roundRect">
            <a:avLst>
              <a:gd name="adj" fmla="val 175525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344" name="Image 42" descr="preencoded.png"/>
          <p:cNvPicPr/>
          <p:nvPr/>
        </p:nvPicPr>
        <p:blipFill>
          <a:blip r:embed="rId9">
            <a:extLst>
              <a:ext uri="{96DAC541-7B7A-43D3-8B79-37D633B846F1}">
                <asvg:svgBlip xmlns:asvg="http://schemas.microsoft.com/office/drawing/2016/SVG/main" r:embed="rId10"/>
              </a:ext>
            </a:extLst>
          </a:blip>
          <a:stretch/>
        </p:blipFill>
        <p:spPr>
          <a:xfrm>
            <a:off x="3427200" y="2829960"/>
            <a:ext cx="145440" cy="145440"/>
          </a:xfrm>
          <a:prstGeom prst="rect">
            <a:avLst/>
          </a:prstGeom>
          <a:ln w="0">
            <a:noFill/>
          </a:ln>
        </p:spPr>
      </p:pic>
      <p:sp>
        <p:nvSpPr>
          <p:cNvPr id="345" name="Text 233"/>
          <p:cNvSpPr/>
          <p:nvPr/>
        </p:nvSpPr>
        <p:spPr>
          <a:xfrm>
            <a:off x="3337560" y="316080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Slab Optimization</a:t>
            </a:r>
            <a:endParaRPr b="0" lang="en-US" sz="1050" spc="-1" strike="noStrike">
              <a:solidFill>
                <a:srgbClr val="000000"/>
              </a:solidFill>
              <a:latin typeface="Arial"/>
            </a:endParaRPr>
          </a:p>
        </p:txBody>
      </p:sp>
      <p:sp>
        <p:nvSpPr>
          <p:cNvPr id="346" name="Text 234"/>
          <p:cNvSpPr/>
          <p:nvPr/>
        </p:nvSpPr>
        <p:spPr>
          <a:xfrm>
            <a:off x="3337560" y="3387240"/>
            <a:ext cx="246780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Incentive tier tuning</a:t>
            </a:r>
            <a:endParaRPr b="0" lang="en-US" sz="850" spc="-1" strike="noStrike">
              <a:solidFill>
                <a:srgbClr val="000000"/>
              </a:solidFill>
              <a:latin typeface="Arial"/>
            </a:endParaRPr>
          </a:p>
        </p:txBody>
      </p:sp>
      <p:sp>
        <p:nvSpPr>
          <p:cNvPr id="347" name="Shape 120"/>
          <p:cNvSpPr/>
          <p:nvPr/>
        </p:nvSpPr>
        <p:spPr>
          <a:xfrm>
            <a:off x="6014520" y="2627280"/>
            <a:ext cx="2694240" cy="1035360"/>
          </a:xfrm>
          <a:prstGeom prst="roundRect">
            <a:avLst>
              <a:gd name="adj" fmla="val 439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48" name="Shape 121"/>
          <p:cNvSpPr/>
          <p:nvPr/>
        </p:nvSpPr>
        <p:spPr>
          <a:xfrm>
            <a:off x="6127920" y="2740320"/>
            <a:ext cx="324360" cy="324360"/>
          </a:xfrm>
          <a:prstGeom prst="roundRect">
            <a:avLst>
              <a:gd name="adj" fmla="val 175525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349" name="Image 43" descr="preencoded.png"/>
          <p:cNvPicPr/>
          <p:nvPr/>
        </p:nvPicPr>
        <p:blipFill>
          <a:blip r:embed="rId11">
            <a:extLst>
              <a:ext uri="{96DAC541-7B7A-43D3-8B79-37D633B846F1}">
                <asvg:svgBlip xmlns:asvg="http://schemas.microsoft.com/office/drawing/2016/SVG/main" r:embed="rId12"/>
              </a:ext>
            </a:extLst>
          </a:blip>
          <a:stretch/>
        </p:blipFill>
        <p:spPr>
          <a:xfrm>
            <a:off x="6217200" y="2829960"/>
            <a:ext cx="145440" cy="145440"/>
          </a:xfrm>
          <a:prstGeom prst="rect">
            <a:avLst/>
          </a:prstGeom>
          <a:ln w="0">
            <a:noFill/>
          </a:ln>
        </p:spPr>
      </p:pic>
      <p:sp>
        <p:nvSpPr>
          <p:cNvPr id="350" name="Text 235"/>
          <p:cNvSpPr/>
          <p:nvPr/>
        </p:nvSpPr>
        <p:spPr>
          <a:xfrm>
            <a:off x="6127920" y="316080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Budget Allocation</a:t>
            </a:r>
            <a:endParaRPr b="0" lang="en-US" sz="1050" spc="-1" strike="noStrike">
              <a:solidFill>
                <a:srgbClr val="000000"/>
              </a:solidFill>
              <a:latin typeface="Arial"/>
            </a:endParaRPr>
          </a:p>
        </p:txBody>
      </p:sp>
      <p:sp>
        <p:nvSpPr>
          <p:cNvPr id="351" name="Text 236"/>
          <p:cNvSpPr/>
          <p:nvPr/>
        </p:nvSpPr>
        <p:spPr>
          <a:xfrm>
            <a:off x="6127920" y="3387240"/>
            <a:ext cx="246780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ROI-aware distribution</a:t>
            </a:r>
            <a:endParaRPr b="0" lang="en-US" sz="850" spc="-1" strike="noStrike">
              <a:solidFill>
                <a:srgbClr val="000000"/>
              </a:solidFill>
              <a:latin typeface="Arial"/>
            </a:endParaRPr>
          </a:p>
        </p:txBody>
      </p:sp>
      <p:sp>
        <p:nvSpPr>
          <p:cNvPr id="352" name="Shape 122"/>
          <p:cNvSpPr/>
          <p:nvPr/>
        </p:nvSpPr>
        <p:spPr>
          <a:xfrm>
            <a:off x="434160" y="3758400"/>
            <a:ext cx="8274600" cy="1035360"/>
          </a:xfrm>
          <a:prstGeom prst="roundRect">
            <a:avLst>
              <a:gd name="adj" fmla="val 439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53" name="Shape 123"/>
          <p:cNvSpPr/>
          <p:nvPr/>
        </p:nvSpPr>
        <p:spPr>
          <a:xfrm>
            <a:off x="547560" y="3871800"/>
            <a:ext cx="324360" cy="324360"/>
          </a:xfrm>
          <a:prstGeom prst="roundRect">
            <a:avLst>
              <a:gd name="adj" fmla="val 175525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pic>
        <p:nvPicPr>
          <p:cNvPr id="354" name="Image 44" descr="preencoded.png"/>
          <p:cNvPicPr/>
          <p:nvPr/>
        </p:nvPicPr>
        <p:blipFill>
          <a:blip r:embed="rId13">
            <a:extLst>
              <a:ext uri="{96DAC541-7B7A-43D3-8B79-37D633B846F1}">
                <asvg:svgBlip xmlns:asvg="http://schemas.microsoft.com/office/drawing/2016/SVG/main" r:embed="rId14"/>
              </a:ext>
            </a:extLst>
          </a:blip>
          <a:stretch/>
        </p:blipFill>
        <p:spPr>
          <a:xfrm>
            <a:off x="636840" y="3961080"/>
            <a:ext cx="145440" cy="145440"/>
          </a:xfrm>
          <a:prstGeom prst="rect">
            <a:avLst/>
          </a:prstGeom>
          <a:ln w="0">
            <a:noFill/>
          </a:ln>
        </p:spPr>
      </p:pic>
      <p:sp>
        <p:nvSpPr>
          <p:cNvPr id="355" name="Text 237"/>
          <p:cNvSpPr/>
          <p:nvPr/>
        </p:nvSpPr>
        <p:spPr>
          <a:xfrm>
            <a:off x="547560" y="429228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ROI Prediction</a:t>
            </a:r>
            <a:endParaRPr b="0" lang="en-US" sz="1050" spc="-1" strike="noStrike">
              <a:solidFill>
                <a:srgbClr val="000000"/>
              </a:solidFill>
              <a:latin typeface="Arial"/>
            </a:endParaRPr>
          </a:p>
        </p:txBody>
      </p:sp>
      <p:sp>
        <p:nvSpPr>
          <p:cNvPr id="356" name="Text 238"/>
          <p:cNvSpPr/>
          <p:nvPr/>
        </p:nvSpPr>
        <p:spPr>
          <a:xfrm>
            <a:off x="547560" y="4518720"/>
            <a:ext cx="804816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Scheme return estimation</a:t>
            </a:r>
            <a:endParaRPr b="0" lang="en-US" sz="850" spc="-1" strike="noStrike">
              <a:solidFill>
                <a:srgbClr val="000000"/>
              </a:solidFill>
              <a:latin typeface="Arial"/>
            </a:endParaRPr>
          </a:p>
        </p:txBody>
      </p:sp>
      <p:pic>
        <p:nvPicPr>
          <p:cNvPr id="357" name="" descr=""/>
          <p:cNvPicPr/>
          <p:nvPr/>
        </p:nvPicPr>
        <p:blipFill>
          <a:blip r:embed="rId15"/>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Shape 124"/>
          <p:cNvSpPr/>
          <p:nvPr/>
        </p:nvSpPr>
        <p:spPr>
          <a:xfrm>
            <a:off x="441720" y="331200"/>
            <a:ext cx="686880" cy="208440"/>
          </a:xfrm>
          <a:prstGeom prst="roundRect">
            <a:avLst>
              <a:gd name="adj" fmla="val 17727"/>
            </a:avLst>
          </a:prstGeom>
          <a:noFill/>
          <a:ln w="4763">
            <a:solidFill>
              <a:srgbClr val="b88e23"/>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59" name="Text 239"/>
          <p:cNvSpPr/>
          <p:nvPr/>
        </p:nvSpPr>
        <p:spPr>
          <a:xfrm>
            <a:off x="513000" y="369000"/>
            <a:ext cx="545040" cy="13248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650" spc="-1" strike="noStrike">
                <a:solidFill>
                  <a:srgbClr val="b88e23"/>
                </a:solidFill>
                <a:latin typeface="DM Sans"/>
                <a:ea typeface="DM Sans"/>
              </a:rPr>
              <a:t>MODEL M001</a:t>
            </a:r>
            <a:endParaRPr b="0" lang="en-US" sz="650" spc="-1" strike="noStrike">
              <a:solidFill>
                <a:srgbClr val="000000"/>
              </a:solidFill>
              <a:latin typeface="Arial"/>
            </a:endParaRPr>
          </a:p>
        </p:txBody>
      </p:sp>
      <p:sp>
        <p:nvSpPr>
          <p:cNvPr id="360" name="Text 240"/>
          <p:cNvSpPr/>
          <p:nvPr/>
        </p:nvSpPr>
        <p:spPr>
          <a:xfrm>
            <a:off x="441720" y="579960"/>
            <a:ext cx="3459240" cy="344160"/>
          </a:xfrm>
          <a:prstGeom prst="rect">
            <a:avLst/>
          </a:prstGeom>
          <a:noFill/>
          <a:ln w="0">
            <a:noFill/>
          </a:ln>
        </p:spPr>
        <p:style>
          <a:lnRef idx="0"/>
          <a:fillRef idx="0"/>
          <a:effectRef idx="0"/>
          <a:fontRef idx="minor"/>
        </p:style>
        <p:txBody>
          <a:bodyPr wrap="none" lIns="0" rIns="0" tIns="0" bIns="0" anchor="t">
            <a:noAutofit/>
          </a:bodyPr>
          <a:p>
            <a:pPr>
              <a:lnSpc>
                <a:spcPts val="2701"/>
              </a:lnSpc>
              <a:tabLst>
                <a:tab algn="l" pos="0"/>
              </a:tabLst>
            </a:pPr>
            <a:r>
              <a:rPr b="0" lang="en-US" sz="2150" spc="-1" strike="noStrike">
                <a:solidFill>
                  <a:srgbClr val="5c4e3d"/>
                </a:solidFill>
                <a:latin typeface="Libre Baskerville"/>
                <a:ea typeface="Libre Baskerville"/>
              </a:rPr>
              <a:t>Churn Prediction Model</a:t>
            </a:r>
            <a:endParaRPr b="0" lang="en-US" sz="2150" spc="-1" strike="noStrike">
              <a:solidFill>
                <a:srgbClr val="000000"/>
              </a:solidFill>
              <a:latin typeface="Arial"/>
            </a:endParaRPr>
          </a:p>
        </p:txBody>
      </p:sp>
      <p:sp>
        <p:nvSpPr>
          <p:cNvPr id="361" name="Text 241"/>
          <p:cNvSpPr/>
          <p:nvPr/>
        </p:nvSpPr>
        <p:spPr>
          <a:xfrm>
            <a:off x="441720" y="1161360"/>
            <a:ext cx="4420800" cy="667440"/>
          </a:xfrm>
          <a:prstGeom prst="rect">
            <a:avLst/>
          </a:prstGeom>
          <a:noFill/>
          <a:ln w="0">
            <a:noFill/>
          </a:ln>
        </p:spPr>
        <p:style>
          <a:lnRef idx="0"/>
          <a:fillRef idx="0"/>
          <a:effectRef idx="0"/>
          <a:fontRef idx="minor"/>
        </p:style>
        <p:txBody>
          <a:bodyPr lIns="0" rIns="0" tIns="0" bIns="0" anchor="t">
            <a:noAutofit/>
          </a:bodyPr>
          <a:p>
            <a:pPr>
              <a:lnSpc>
                <a:spcPts val="1301"/>
              </a:lnSpc>
              <a:tabLst>
                <a:tab algn="l" pos="0"/>
              </a:tabLst>
            </a:pPr>
            <a:r>
              <a:rPr b="0" lang="en-US" sz="850" spc="-1" strike="noStrike">
                <a:solidFill>
                  <a:srgbClr val="454240"/>
                </a:solidFill>
                <a:latin typeface="DM Sans"/>
                <a:ea typeface="DM Sans"/>
              </a:rPr>
              <a:t>An </a:t>
            </a:r>
            <a:r>
              <a:rPr b="1" lang="en-US" sz="850" spc="-1" strike="noStrike">
                <a:solidFill>
                  <a:srgbClr val="454240"/>
                </a:solidFill>
                <a:latin typeface="DM Sans"/>
                <a:ea typeface="DM Sans"/>
              </a:rPr>
              <a:t>XGBoost-based gradient boosting classifier</a:t>
            </a:r>
            <a:r>
              <a:rPr b="0" lang="en-US" sz="850" spc="-1" strike="noStrike">
                <a:solidFill>
                  <a:srgbClr val="454240"/>
                </a:solidFill>
                <a:latin typeface="DM Sans"/>
                <a:ea typeface="DM Sans"/>
              </a:rPr>
              <a:t> predicts dealer churn risk by aggregating signals across five data domains. The model outputs a three-class risk label — </a:t>
            </a:r>
            <a:r>
              <a:rPr b="1" lang="en-US" sz="850" spc="-1" strike="noStrike">
                <a:solidFill>
                  <a:srgbClr val="454240"/>
                </a:solidFill>
                <a:latin typeface="DM Sans"/>
                <a:ea typeface="DM Sans"/>
              </a:rPr>
              <a:t>ACTIVE</a:t>
            </a:r>
            <a:r>
              <a:rPr b="0" lang="en-US" sz="850" spc="-1" strike="noStrike">
                <a:solidFill>
                  <a:srgbClr val="454240"/>
                </a:solidFill>
                <a:latin typeface="DM Sans"/>
                <a:ea typeface="DM Sans"/>
              </a:rPr>
              <a:t>, </a:t>
            </a:r>
            <a:r>
              <a:rPr b="1" lang="en-US" sz="850" spc="-1" strike="noStrike">
                <a:solidFill>
                  <a:srgbClr val="454240"/>
                </a:solidFill>
                <a:latin typeface="DM Sans"/>
                <a:ea typeface="DM Sans"/>
              </a:rPr>
              <a:t>AT_RISK</a:t>
            </a:r>
            <a:r>
              <a:rPr b="0" lang="en-US" sz="850" spc="-1" strike="noStrike">
                <a:solidFill>
                  <a:srgbClr val="454240"/>
                </a:solidFill>
                <a:latin typeface="DM Sans"/>
                <a:ea typeface="DM Sans"/>
              </a:rPr>
              <a:t>, or </a:t>
            </a:r>
            <a:r>
              <a:rPr b="1" lang="en-US" sz="850" spc="-1" strike="noStrike">
                <a:solidFill>
                  <a:srgbClr val="454240"/>
                </a:solidFill>
                <a:latin typeface="DM Sans"/>
                <a:ea typeface="DM Sans"/>
              </a:rPr>
              <a:t>HARD_CHURN</a:t>
            </a:r>
            <a:r>
              <a:rPr b="0" lang="en-US" sz="850" spc="-1" strike="noStrike">
                <a:solidFill>
                  <a:srgbClr val="454240"/>
                </a:solidFill>
                <a:latin typeface="DM Sans"/>
                <a:ea typeface="DM Sans"/>
              </a:rPr>
              <a:t> — enabling proactive retention intervention before revenue impact occurs.</a:t>
            </a:r>
            <a:endParaRPr b="0" lang="en-US" sz="850" spc="-1" strike="noStrike">
              <a:solidFill>
                <a:srgbClr val="000000"/>
              </a:solidFill>
              <a:latin typeface="Arial"/>
            </a:endParaRPr>
          </a:p>
        </p:txBody>
      </p:sp>
      <p:sp>
        <p:nvSpPr>
          <p:cNvPr id="362" name="Shape 125"/>
          <p:cNvSpPr/>
          <p:nvPr/>
        </p:nvSpPr>
        <p:spPr>
          <a:xfrm>
            <a:off x="441720" y="1940400"/>
            <a:ext cx="2160720" cy="853560"/>
          </a:xfrm>
          <a:prstGeom prst="roundRect">
            <a:avLst>
              <a:gd name="adj" fmla="val 8024"/>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63" name="Shape 126"/>
          <p:cNvSpPr/>
          <p:nvPr/>
        </p:nvSpPr>
        <p:spPr>
          <a:xfrm>
            <a:off x="427680" y="1940400"/>
            <a:ext cx="56160" cy="853560"/>
          </a:xfrm>
          <a:prstGeom prst="roundRect">
            <a:avLst>
              <a:gd name="adj" fmla="val 8119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364" name="Text 242"/>
          <p:cNvSpPr/>
          <p:nvPr/>
        </p:nvSpPr>
        <p:spPr>
          <a:xfrm>
            <a:off x="609480" y="2065320"/>
            <a:ext cx="1379880" cy="171720"/>
          </a:xfrm>
          <a:prstGeom prst="rect">
            <a:avLst/>
          </a:prstGeom>
          <a:noFill/>
          <a:ln w="0">
            <a:noFill/>
          </a:ln>
        </p:spPr>
        <p:style>
          <a:lnRef idx="0"/>
          <a:fillRef idx="0"/>
          <a:effectRef idx="0"/>
          <a:fontRef idx="minor"/>
        </p:style>
        <p:txBody>
          <a:bodyPr wrap="none" lIns="0" rIns="0" tIns="0" bIns="0" anchor="t">
            <a:noAutofit/>
          </a:bodyPr>
          <a:p>
            <a:pPr>
              <a:lnSpc>
                <a:spcPts val="1349"/>
              </a:lnSpc>
              <a:tabLst>
                <a:tab algn="l" pos="0"/>
              </a:tabLst>
            </a:pPr>
            <a:r>
              <a:rPr b="0" lang="en-US" sz="1050" spc="-1" strike="noStrike">
                <a:solidFill>
                  <a:srgbClr val="454240"/>
                </a:solidFill>
                <a:latin typeface="Libre Baskerville"/>
                <a:ea typeface="Libre Baskerville"/>
              </a:rPr>
              <a:t>Sales Signals</a:t>
            </a:r>
            <a:endParaRPr b="0" lang="en-US" sz="1050" spc="-1" strike="noStrike">
              <a:solidFill>
                <a:srgbClr val="000000"/>
              </a:solidFill>
              <a:latin typeface="Arial"/>
            </a:endParaRPr>
          </a:p>
        </p:txBody>
      </p:sp>
      <p:sp>
        <p:nvSpPr>
          <p:cNvPr id="365" name="Text 243"/>
          <p:cNvSpPr/>
          <p:nvPr/>
        </p:nvSpPr>
        <p:spPr>
          <a:xfrm>
            <a:off x="609480" y="2336400"/>
            <a:ext cx="1868400" cy="333360"/>
          </a:xfrm>
          <a:prstGeom prst="rect">
            <a:avLst/>
          </a:prstGeom>
          <a:noFill/>
          <a:ln w="0">
            <a:noFill/>
          </a:ln>
        </p:spPr>
        <p:style>
          <a:lnRef idx="0"/>
          <a:fillRef idx="0"/>
          <a:effectRef idx="0"/>
          <a:fontRef idx="minor"/>
        </p:style>
        <p:txBody>
          <a:bodyPr lIns="0" rIns="0" tIns="0" bIns="0" anchor="t">
            <a:noAutofit/>
          </a:bodyPr>
          <a:p>
            <a:pPr>
              <a:lnSpc>
                <a:spcPts val="1301"/>
              </a:lnSpc>
              <a:tabLst>
                <a:tab algn="l" pos="0"/>
              </a:tabLst>
            </a:pPr>
            <a:r>
              <a:rPr b="0" lang="en-US" sz="850" spc="-1" strike="noStrike">
                <a:solidFill>
                  <a:srgbClr val="454240"/>
                </a:solidFill>
                <a:latin typeface="DM Sans"/>
                <a:ea typeface="DM Sans"/>
              </a:rPr>
              <a:t>Volume trends, sell-through rate, and product mix shifts</a:t>
            </a:r>
            <a:endParaRPr b="0" lang="en-US" sz="850" spc="-1" strike="noStrike">
              <a:solidFill>
                <a:srgbClr val="000000"/>
              </a:solidFill>
              <a:latin typeface="Arial"/>
            </a:endParaRPr>
          </a:p>
        </p:txBody>
      </p:sp>
      <p:sp>
        <p:nvSpPr>
          <p:cNvPr id="366" name="Shape 127"/>
          <p:cNvSpPr/>
          <p:nvPr/>
        </p:nvSpPr>
        <p:spPr>
          <a:xfrm>
            <a:off x="2701800" y="1940400"/>
            <a:ext cx="2160720" cy="853560"/>
          </a:xfrm>
          <a:prstGeom prst="roundRect">
            <a:avLst>
              <a:gd name="adj" fmla="val 8024"/>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67" name="Shape 128"/>
          <p:cNvSpPr/>
          <p:nvPr/>
        </p:nvSpPr>
        <p:spPr>
          <a:xfrm>
            <a:off x="2687760" y="1940400"/>
            <a:ext cx="56160" cy="853560"/>
          </a:xfrm>
          <a:prstGeom prst="roundRect">
            <a:avLst>
              <a:gd name="adj" fmla="val 8119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368" name="Text 244"/>
          <p:cNvSpPr/>
          <p:nvPr/>
        </p:nvSpPr>
        <p:spPr>
          <a:xfrm>
            <a:off x="2869560" y="2065320"/>
            <a:ext cx="1379880" cy="171720"/>
          </a:xfrm>
          <a:prstGeom prst="rect">
            <a:avLst/>
          </a:prstGeom>
          <a:noFill/>
          <a:ln w="0">
            <a:noFill/>
          </a:ln>
        </p:spPr>
        <p:style>
          <a:lnRef idx="0"/>
          <a:fillRef idx="0"/>
          <a:effectRef idx="0"/>
          <a:fontRef idx="minor"/>
        </p:style>
        <p:txBody>
          <a:bodyPr wrap="none" lIns="0" rIns="0" tIns="0" bIns="0" anchor="t">
            <a:noAutofit/>
          </a:bodyPr>
          <a:p>
            <a:pPr>
              <a:lnSpc>
                <a:spcPts val="1349"/>
              </a:lnSpc>
              <a:tabLst>
                <a:tab algn="l" pos="0"/>
              </a:tabLst>
            </a:pPr>
            <a:r>
              <a:rPr b="0" lang="en-US" sz="1050" spc="-1" strike="noStrike">
                <a:solidFill>
                  <a:srgbClr val="454240"/>
                </a:solidFill>
                <a:latin typeface="Libre Baskerville"/>
                <a:ea typeface="Libre Baskerville"/>
              </a:rPr>
              <a:t>Financial Signals</a:t>
            </a:r>
            <a:endParaRPr b="0" lang="en-US" sz="1050" spc="-1" strike="noStrike">
              <a:solidFill>
                <a:srgbClr val="000000"/>
              </a:solidFill>
              <a:latin typeface="Arial"/>
            </a:endParaRPr>
          </a:p>
        </p:txBody>
      </p:sp>
      <p:sp>
        <p:nvSpPr>
          <p:cNvPr id="369" name="Text 245"/>
          <p:cNvSpPr/>
          <p:nvPr/>
        </p:nvSpPr>
        <p:spPr>
          <a:xfrm>
            <a:off x="2869560" y="2336400"/>
            <a:ext cx="1868400" cy="333360"/>
          </a:xfrm>
          <a:prstGeom prst="rect">
            <a:avLst/>
          </a:prstGeom>
          <a:noFill/>
          <a:ln w="0">
            <a:noFill/>
          </a:ln>
        </p:spPr>
        <p:style>
          <a:lnRef idx="0"/>
          <a:fillRef idx="0"/>
          <a:effectRef idx="0"/>
          <a:fontRef idx="minor"/>
        </p:style>
        <p:txBody>
          <a:bodyPr lIns="0" rIns="0" tIns="0" bIns="0" anchor="t">
            <a:noAutofit/>
          </a:bodyPr>
          <a:p>
            <a:pPr>
              <a:lnSpc>
                <a:spcPts val="1301"/>
              </a:lnSpc>
              <a:tabLst>
                <a:tab algn="l" pos="0"/>
              </a:tabLst>
            </a:pPr>
            <a:r>
              <a:rPr b="0" lang="en-US" sz="850" spc="-1" strike="noStrike">
                <a:solidFill>
                  <a:srgbClr val="454240"/>
                </a:solidFill>
                <a:latin typeface="DM Sans"/>
                <a:ea typeface="DM Sans"/>
              </a:rPr>
              <a:t>Payment cycles, outstanding balances, and credit utilization</a:t>
            </a:r>
            <a:endParaRPr b="0" lang="en-US" sz="850" spc="-1" strike="noStrike">
              <a:solidFill>
                <a:srgbClr val="000000"/>
              </a:solidFill>
              <a:latin typeface="Arial"/>
            </a:endParaRPr>
          </a:p>
        </p:txBody>
      </p:sp>
      <p:sp>
        <p:nvSpPr>
          <p:cNvPr id="370" name="Shape 129"/>
          <p:cNvSpPr/>
          <p:nvPr/>
        </p:nvSpPr>
        <p:spPr>
          <a:xfrm>
            <a:off x="441720" y="2893680"/>
            <a:ext cx="2160720" cy="853560"/>
          </a:xfrm>
          <a:prstGeom prst="roundRect">
            <a:avLst>
              <a:gd name="adj" fmla="val 8024"/>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71" name="Shape 130"/>
          <p:cNvSpPr/>
          <p:nvPr/>
        </p:nvSpPr>
        <p:spPr>
          <a:xfrm>
            <a:off x="427680" y="2893680"/>
            <a:ext cx="56160" cy="853560"/>
          </a:xfrm>
          <a:prstGeom prst="roundRect">
            <a:avLst>
              <a:gd name="adj" fmla="val 8119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372" name="Text 246"/>
          <p:cNvSpPr/>
          <p:nvPr/>
        </p:nvSpPr>
        <p:spPr>
          <a:xfrm>
            <a:off x="609480" y="3018240"/>
            <a:ext cx="1379880" cy="171720"/>
          </a:xfrm>
          <a:prstGeom prst="rect">
            <a:avLst/>
          </a:prstGeom>
          <a:noFill/>
          <a:ln w="0">
            <a:noFill/>
          </a:ln>
        </p:spPr>
        <p:style>
          <a:lnRef idx="0"/>
          <a:fillRef idx="0"/>
          <a:effectRef idx="0"/>
          <a:fontRef idx="minor"/>
        </p:style>
        <p:txBody>
          <a:bodyPr wrap="none" lIns="0" rIns="0" tIns="0" bIns="0" anchor="t">
            <a:noAutofit/>
          </a:bodyPr>
          <a:p>
            <a:pPr>
              <a:lnSpc>
                <a:spcPts val="1349"/>
              </a:lnSpc>
              <a:tabLst>
                <a:tab algn="l" pos="0"/>
              </a:tabLst>
            </a:pPr>
            <a:r>
              <a:rPr b="0" lang="en-US" sz="1050" spc="-1" strike="noStrike">
                <a:solidFill>
                  <a:srgbClr val="454240"/>
                </a:solidFill>
                <a:latin typeface="Libre Baskerville"/>
                <a:ea typeface="Libre Baskerville"/>
              </a:rPr>
              <a:t>CRM Signals</a:t>
            </a:r>
            <a:endParaRPr b="0" lang="en-US" sz="1050" spc="-1" strike="noStrike">
              <a:solidFill>
                <a:srgbClr val="000000"/>
              </a:solidFill>
              <a:latin typeface="Arial"/>
            </a:endParaRPr>
          </a:p>
        </p:txBody>
      </p:sp>
      <p:sp>
        <p:nvSpPr>
          <p:cNvPr id="373" name="Text 247"/>
          <p:cNvSpPr/>
          <p:nvPr/>
        </p:nvSpPr>
        <p:spPr>
          <a:xfrm>
            <a:off x="609480" y="3289320"/>
            <a:ext cx="1868400" cy="333360"/>
          </a:xfrm>
          <a:prstGeom prst="rect">
            <a:avLst/>
          </a:prstGeom>
          <a:noFill/>
          <a:ln w="0">
            <a:noFill/>
          </a:ln>
        </p:spPr>
        <p:style>
          <a:lnRef idx="0"/>
          <a:fillRef idx="0"/>
          <a:effectRef idx="0"/>
          <a:fontRef idx="minor"/>
        </p:style>
        <p:txBody>
          <a:bodyPr lIns="0" rIns="0" tIns="0" bIns="0" anchor="t">
            <a:noAutofit/>
          </a:bodyPr>
          <a:p>
            <a:pPr>
              <a:lnSpc>
                <a:spcPts val="1301"/>
              </a:lnSpc>
              <a:tabLst>
                <a:tab algn="l" pos="0"/>
              </a:tabLst>
            </a:pPr>
            <a:r>
              <a:rPr b="0" lang="en-US" sz="850" spc="-1" strike="noStrike">
                <a:solidFill>
                  <a:srgbClr val="454240"/>
                </a:solidFill>
                <a:latin typeface="DM Sans"/>
                <a:ea typeface="DM Sans"/>
              </a:rPr>
              <a:t>Engagement frequency, support tickets, and relationship depth</a:t>
            </a:r>
            <a:endParaRPr b="0" lang="en-US" sz="850" spc="-1" strike="noStrike">
              <a:solidFill>
                <a:srgbClr val="000000"/>
              </a:solidFill>
              <a:latin typeface="Arial"/>
            </a:endParaRPr>
          </a:p>
        </p:txBody>
      </p:sp>
      <p:sp>
        <p:nvSpPr>
          <p:cNvPr id="374" name="Shape 131"/>
          <p:cNvSpPr/>
          <p:nvPr/>
        </p:nvSpPr>
        <p:spPr>
          <a:xfrm>
            <a:off x="2701800" y="2893680"/>
            <a:ext cx="2160720" cy="853560"/>
          </a:xfrm>
          <a:prstGeom prst="roundRect">
            <a:avLst>
              <a:gd name="adj" fmla="val 8024"/>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75" name="Shape 132"/>
          <p:cNvSpPr/>
          <p:nvPr/>
        </p:nvSpPr>
        <p:spPr>
          <a:xfrm>
            <a:off x="2687760" y="2893680"/>
            <a:ext cx="56160" cy="853560"/>
          </a:xfrm>
          <a:prstGeom prst="roundRect">
            <a:avLst>
              <a:gd name="adj" fmla="val 8119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376" name="Text 248"/>
          <p:cNvSpPr/>
          <p:nvPr/>
        </p:nvSpPr>
        <p:spPr>
          <a:xfrm>
            <a:off x="2869560" y="3018240"/>
            <a:ext cx="1492920" cy="171720"/>
          </a:xfrm>
          <a:prstGeom prst="rect">
            <a:avLst/>
          </a:prstGeom>
          <a:noFill/>
          <a:ln w="0">
            <a:noFill/>
          </a:ln>
        </p:spPr>
        <p:style>
          <a:lnRef idx="0"/>
          <a:fillRef idx="0"/>
          <a:effectRef idx="0"/>
          <a:fontRef idx="minor"/>
        </p:style>
        <p:txBody>
          <a:bodyPr wrap="none" lIns="0" rIns="0" tIns="0" bIns="0" anchor="t">
            <a:noAutofit/>
          </a:bodyPr>
          <a:p>
            <a:pPr>
              <a:lnSpc>
                <a:spcPts val="1349"/>
              </a:lnSpc>
              <a:tabLst>
                <a:tab algn="l" pos="0"/>
              </a:tabLst>
            </a:pPr>
            <a:r>
              <a:rPr b="0" lang="en-US" sz="1050" spc="-1" strike="noStrike">
                <a:solidFill>
                  <a:srgbClr val="454240"/>
                </a:solidFill>
                <a:latin typeface="Libre Baskerville"/>
                <a:ea typeface="Libre Baskerville"/>
              </a:rPr>
              <a:t>Scheme Engagement</a:t>
            </a:r>
            <a:endParaRPr b="0" lang="en-US" sz="1050" spc="-1" strike="noStrike">
              <a:solidFill>
                <a:srgbClr val="000000"/>
              </a:solidFill>
              <a:latin typeface="Arial"/>
            </a:endParaRPr>
          </a:p>
        </p:txBody>
      </p:sp>
      <p:sp>
        <p:nvSpPr>
          <p:cNvPr id="377" name="Text 249"/>
          <p:cNvSpPr/>
          <p:nvPr/>
        </p:nvSpPr>
        <p:spPr>
          <a:xfrm>
            <a:off x="2869560" y="3289320"/>
            <a:ext cx="1868400" cy="333360"/>
          </a:xfrm>
          <a:prstGeom prst="rect">
            <a:avLst/>
          </a:prstGeom>
          <a:noFill/>
          <a:ln w="0">
            <a:noFill/>
          </a:ln>
        </p:spPr>
        <p:style>
          <a:lnRef idx="0"/>
          <a:fillRef idx="0"/>
          <a:effectRef idx="0"/>
          <a:fontRef idx="minor"/>
        </p:style>
        <p:txBody>
          <a:bodyPr lIns="0" rIns="0" tIns="0" bIns="0" anchor="t">
            <a:noAutofit/>
          </a:bodyPr>
          <a:p>
            <a:pPr>
              <a:lnSpc>
                <a:spcPts val="1301"/>
              </a:lnSpc>
              <a:tabLst>
                <a:tab algn="l" pos="0"/>
              </a:tabLst>
            </a:pPr>
            <a:r>
              <a:rPr b="0" lang="en-US" sz="850" spc="-1" strike="noStrike">
                <a:solidFill>
                  <a:srgbClr val="454240"/>
                </a:solidFill>
                <a:latin typeface="DM Sans"/>
                <a:ea typeface="DM Sans"/>
              </a:rPr>
              <a:t>Incentive participation, claim rates, and tier progression</a:t>
            </a:r>
            <a:endParaRPr b="0" lang="en-US" sz="850" spc="-1" strike="noStrike">
              <a:solidFill>
                <a:srgbClr val="000000"/>
              </a:solidFill>
              <a:latin typeface="Arial"/>
            </a:endParaRPr>
          </a:p>
        </p:txBody>
      </p:sp>
      <p:sp>
        <p:nvSpPr>
          <p:cNvPr id="378" name="Shape 133"/>
          <p:cNvSpPr/>
          <p:nvPr/>
        </p:nvSpPr>
        <p:spPr>
          <a:xfrm>
            <a:off x="441720" y="3846600"/>
            <a:ext cx="2160720" cy="853560"/>
          </a:xfrm>
          <a:prstGeom prst="roundRect">
            <a:avLst>
              <a:gd name="adj" fmla="val 8024"/>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79" name="Shape 134"/>
          <p:cNvSpPr/>
          <p:nvPr/>
        </p:nvSpPr>
        <p:spPr>
          <a:xfrm>
            <a:off x="427680" y="3846600"/>
            <a:ext cx="56160" cy="853560"/>
          </a:xfrm>
          <a:prstGeom prst="roundRect">
            <a:avLst>
              <a:gd name="adj" fmla="val 8119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380" name="Text 250"/>
          <p:cNvSpPr/>
          <p:nvPr/>
        </p:nvSpPr>
        <p:spPr>
          <a:xfrm>
            <a:off x="609480" y="3971520"/>
            <a:ext cx="1456200" cy="171720"/>
          </a:xfrm>
          <a:prstGeom prst="rect">
            <a:avLst/>
          </a:prstGeom>
          <a:noFill/>
          <a:ln w="0">
            <a:noFill/>
          </a:ln>
        </p:spPr>
        <p:style>
          <a:lnRef idx="0"/>
          <a:fillRef idx="0"/>
          <a:effectRef idx="0"/>
          <a:fontRef idx="minor"/>
        </p:style>
        <p:txBody>
          <a:bodyPr wrap="none" lIns="0" rIns="0" tIns="0" bIns="0" anchor="t">
            <a:noAutofit/>
          </a:bodyPr>
          <a:p>
            <a:pPr>
              <a:lnSpc>
                <a:spcPts val="1349"/>
              </a:lnSpc>
              <a:tabLst>
                <a:tab algn="l" pos="0"/>
              </a:tabLst>
            </a:pPr>
            <a:r>
              <a:rPr b="0" lang="en-US" sz="1050" spc="-1" strike="noStrike">
                <a:solidFill>
                  <a:srgbClr val="454240"/>
                </a:solidFill>
                <a:latin typeface="Libre Baskerville"/>
                <a:ea typeface="Libre Baskerville"/>
              </a:rPr>
              <a:t>Performance Signals</a:t>
            </a:r>
            <a:endParaRPr b="0" lang="en-US" sz="1050" spc="-1" strike="noStrike">
              <a:solidFill>
                <a:srgbClr val="000000"/>
              </a:solidFill>
              <a:latin typeface="Arial"/>
            </a:endParaRPr>
          </a:p>
        </p:txBody>
      </p:sp>
      <p:sp>
        <p:nvSpPr>
          <p:cNvPr id="381" name="Text 251"/>
          <p:cNvSpPr/>
          <p:nvPr/>
        </p:nvSpPr>
        <p:spPr>
          <a:xfrm>
            <a:off x="609480" y="4242600"/>
            <a:ext cx="1868400" cy="333360"/>
          </a:xfrm>
          <a:prstGeom prst="rect">
            <a:avLst/>
          </a:prstGeom>
          <a:noFill/>
          <a:ln w="0">
            <a:noFill/>
          </a:ln>
        </p:spPr>
        <p:style>
          <a:lnRef idx="0"/>
          <a:fillRef idx="0"/>
          <a:effectRef idx="0"/>
          <a:fontRef idx="minor"/>
        </p:style>
        <p:txBody>
          <a:bodyPr lIns="0" rIns="0" tIns="0" bIns="0" anchor="t">
            <a:noAutofit/>
          </a:bodyPr>
          <a:p>
            <a:pPr>
              <a:lnSpc>
                <a:spcPts val="1301"/>
              </a:lnSpc>
              <a:tabLst>
                <a:tab algn="l" pos="0"/>
              </a:tabLst>
            </a:pPr>
            <a:r>
              <a:rPr b="0" lang="en-US" sz="850" spc="-1" strike="noStrike">
                <a:solidFill>
                  <a:srgbClr val="454240"/>
                </a:solidFill>
                <a:latin typeface="DM Sans"/>
                <a:ea typeface="DM Sans"/>
              </a:rPr>
              <a:t>Target attainment, ranking, and peer benchmarking</a:t>
            </a:r>
            <a:endParaRPr b="0" lang="en-US" sz="850" spc="-1" strike="noStrike">
              <a:solidFill>
                <a:srgbClr val="000000"/>
              </a:solidFill>
              <a:latin typeface="Arial"/>
            </a:endParaRPr>
          </a:p>
        </p:txBody>
      </p:sp>
      <p:sp>
        <p:nvSpPr>
          <p:cNvPr id="382" name="Shape 135"/>
          <p:cNvSpPr/>
          <p:nvPr/>
        </p:nvSpPr>
        <p:spPr>
          <a:xfrm>
            <a:off x="5058360" y="1072800"/>
            <a:ext cx="3726720" cy="3738240"/>
          </a:xfrm>
          <a:prstGeom prst="roundRect">
            <a:avLst>
              <a:gd name="adj" fmla="val 2134"/>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383" name="Text 252"/>
          <p:cNvSpPr/>
          <p:nvPr/>
        </p:nvSpPr>
        <p:spPr>
          <a:xfrm>
            <a:off x="5168880" y="1171080"/>
            <a:ext cx="1412640" cy="171720"/>
          </a:xfrm>
          <a:prstGeom prst="rect">
            <a:avLst/>
          </a:prstGeom>
          <a:noFill/>
          <a:ln w="0">
            <a:noFill/>
          </a:ln>
        </p:spPr>
        <p:style>
          <a:lnRef idx="0"/>
          <a:fillRef idx="0"/>
          <a:effectRef idx="0"/>
          <a:fontRef idx="minor"/>
        </p:style>
        <p:txBody>
          <a:bodyPr wrap="none" lIns="0" rIns="0" tIns="0" bIns="0" anchor="t">
            <a:noAutofit/>
          </a:bodyPr>
          <a:p>
            <a:pPr>
              <a:lnSpc>
                <a:spcPts val="1349"/>
              </a:lnSpc>
              <a:tabLst>
                <a:tab algn="l" pos="0"/>
              </a:tabLst>
            </a:pPr>
            <a:r>
              <a:rPr b="0" lang="en-US" sz="1050" spc="-1" strike="noStrike">
                <a:solidFill>
                  <a:srgbClr val="000000"/>
                </a:solidFill>
                <a:latin typeface="Libre Baskerville"/>
                <a:ea typeface="Libre Baskerville"/>
              </a:rPr>
              <a:t>Model Performance</a:t>
            </a:r>
            <a:endParaRPr b="0" lang="en-US" sz="1050" spc="-1" strike="noStrike">
              <a:solidFill>
                <a:srgbClr val="000000"/>
              </a:solidFill>
              <a:latin typeface="Arial"/>
            </a:endParaRPr>
          </a:p>
        </p:txBody>
      </p:sp>
      <p:sp>
        <p:nvSpPr>
          <p:cNvPr id="384" name="Text 253"/>
          <p:cNvSpPr/>
          <p:nvPr/>
        </p:nvSpPr>
        <p:spPr>
          <a:xfrm>
            <a:off x="5168880" y="1442160"/>
            <a:ext cx="3506040" cy="667440"/>
          </a:xfrm>
          <a:prstGeom prst="rect">
            <a:avLst/>
          </a:prstGeom>
          <a:noFill/>
          <a:ln w="0">
            <a:noFill/>
          </a:ln>
        </p:spPr>
        <p:style>
          <a:lnRef idx="0"/>
          <a:fillRef idx="0"/>
          <a:effectRef idx="0"/>
          <a:fontRef idx="minor"/>
        </p:style>
        <p:txBody>
          <a:bodyPr lIns="0" rIns="0" tIns="0" bIns="0" anchor="t">
            <a:noAutofit/>
          </a:bodyPr>
          <a:p>
            <a:pPr>
              <a:lnSpc>
                <a:spcPts val="1301"/>
              </a:lnSpc>
              <a:tabLst>
                <a:tab algn="l" pos="0"/>
              </a:tabLst>
            </a:pPr>
            <a:r>
              <a:rPr b="0" lang="en-US" sz="850" spc="-1" strike="noStrike">
                <a:solidFill>
                  <a:srgbClr val="000000"/>
                </a:solidFill>
                <a:latin typeface="DM Sans"/>
                <a:ea typeface="DM Sans"/>
              </a:rPr>
              <a:t>The model achieves high accuracy on held-out dealer data, with strong precision and recall across all three churn classes. Feature importance analysis consistently surfaces financial signals and scheme engagement as top predictors of dealer attrition.</a:t>
            </a:r>
            <a:endParaRPr b="0" lang="en-US" sz="850" spc="-1" strike="noStrike">
              <a:solidFill>
                <a:srgbClr val="000000"/>
              </a:solidFill>
              <a:latin typeface="Arial"/>
            </a:endParaRPr>
          </a:p>
        </p:txBody>
      </p:sp>
      <p:sp>
        <p:nvSpPr>
          <p:cNvPr id="385" name="Shape 136"/>
          <p:cNvSpPr/>
          <p:nvPr/>
        </p:nvSpPr>
        <p:spPr>
          <a:xfrm>
            <a:off x="5168880" y="2248920"/>
            <a:ext cx="3506040" cy="7200"/>
          </a:xfrm>
          <a:prstGeom prst="rect">
            <a:avLst/>
          </a:prstGeom>
          <a:solidFill>
            <a:srgbClr val="000000">
              <a:alpha val="50000"/>
            </a:srgbClr>
          </a:solidFill>
          <a:ln w="0">
            <a:noFill/>
          </a:ln>
        </p:spPr>
        <p:style>
          <a:lnRef idx="0"/>
          <a:fillRef idx="0"/>
          <a:effectRef idx="0"/>
          <a:fontRef idx="minor"/>
        </p:style>
        <p:txBody>
          <a:bodyPr lIns="90000" rIns="90000" tIns="-36720" bIns="-36720" anchor="t">
            <a:noAutofit/>
          </a:bodyPr>
          <a:p>
            <a:pPr>
              <a:lnSpc>
                <a:spcPct val="100000"/>
              </a:lnSpc>
            </a:pPr>
            <a:endParaRPr b="0" lang="en-US" sz="1800" spc="-1" strike="noStrike">
              <a:solidFill>
                <a:srgbClr val="ffffff"/>
              </a:solidFill>
              <a:latin typeface="Arial"/>
            </a:endParaRPr>
          </a:p>
        </p:txBody>
      </p:sp>
      <p:sp>
        <p:nvSpPr>
          <p:cNvPr id="386" name="Text 254"/>
          <p:cNvSpPr/>
          <p:nvPr/>
        </p:nvSpPr>
        <p:spPr>
          <a:xfrm>
            <a:off x="5168880" y="2395440"/>
            <a:ext cx="3506040" cy="16596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1" lang="en-US" sz="850" spc="-1" strike="noStrike">
                <a:solidFill>
                  <a:srgbClr val="000000"/>
                </a:solidFill>
                <a:latin typeface="DM Sans"/>
                <a:ea typeface="DM Sans"/>
              </a:rPr>
              <a:t>Algorithm:</a:t>
            </a:r>
            <a:r>
              <a:rPr b="0" lang="en-US" sz="850" spc="-1" strike="noStrike">
                <a:solidFill>
                  <a:srgbClr val="000000"/>
                </a:solidFill>
                <a:latin typeface="DM Sans"/>
                <a:ea typeface="DM Sans"/>
              </a:rPr>
              <a:t> XGBoost Classifier</a:t>
            </a:r>
            <a:endParaRPr b="0" lang="en-US" sz="850" spc="-1" strike="noStrike">
              <a:solidFill>
                <a:srgbClr val="000000"/>
              </a:solidFill>
              <a:latin typeface="Arial"/>
            </a:endParaRPr>
          </a:p>
        </p:txBody>
      </p:sp>
      <p:sp>
        <p:nvSpPr>
          <p:cNvPr id="387" name="Text 255"/>
          <p:cNvSpPr/>
          <p:nvPr/>
        </p:nvSpPr>
        <p:spPr>
          <a:xfrm>
            <a:off x="5168880" y="2651400"/>
            <a:ext cx="3506040" cy="16596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1" lang="en-US" sz="850" spc="-1" strike="noStrike">
                <a:solidFill>
                  <a:srgbClr val="000000"/>
                </a:solidFill>
                <a:latin typeface="DM Sans"/>
                <a:ea typeface="DM Sans"/>
              </a:rPr>
              <a:t>Classes:</a:t>
            </a:r>
            <a:r>
              <a:rPr b="0" lang="en-US" sz="850" spc="-1" strike="noStrike">
                <a:solidFill>
                  <a:srgbClr val="000000"/>
                </a:solidFill>
                <a:latin typeface="DM Sans"/>
                <a:ea typeface="DM Sans"/>
              </a:rPr>
              <a:t> 3 (ACTIVE / AT_RISK / HARD_CHURN)</a:t>
            </a:r>
            <a:endParaRPr b="0" lang="en-US" sz="850" spc="-1" strike="noStrike">
              <a:solidFill>
                <a:srgbClr val="000000"/>
              </a:solidFill>
              <a:latin typeface="Arial"/>
            </a:endParaRPr>
          </a:p>
        </p:txBody>
      </p:sp>
      <p:sp>
        <p:nvSpPr>
          <p:cNvPr id="388" name="Text 256"/>
          <p:cNvSpPr/>
          <p:nvPr/>
        </p:nvSpPr>
        <p:spPr>
          <a:xfrm>
            <a:off x="5168880" y="2907000"/>
            <a:ext cx="3506040" cy="16596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1" lang="en-US" sz="850" spc="-1" strike="noStrike">
                <a:solidFill>
                  <a:srgbClr val="000000"/>
                </a:solidFill>
                <a:latin typeface="DM Sans"/>
                <a:ea typeface="DM Sans"/>
              </a:rPr>
              <a:t>Features:</a:t>
            </a:r>
            <a:r>
              <a:rPr b="0" lang="en-US" sz="850" spc="-1" strike="noStrike">
                <a:solidFill>
                  <a:srgbClr val="000000"/>
                </a:solidFill>
                <a:latin typeface="DM Sans"/>
                <a:ea typeface="DM Sans"/>
              </a:rPr>
              <a:t> 40+ across 5 domains</a:t>
            </a:r>
            <a:endParaRPr b="0" lang="en-US" sz="850" spc="-1" strike="noStrike">
              <a:solidFill>
                <a:srgbClr val="000000"/>
              </a:solidFill>
              <a:latin typeface="Arial"/>
            </a:endParaRPr>
          </a:p>
        </p:txBody>
      </p:sp>
      <p:sp>
        <p:nvSpPr>
          <p:cNvPr id="389" name="Text 257"/>
          <p:cNvSpPr/>
          <p:nvPr/>
        </p:nvSpPr>
        <p:spPr>
          <a:xfrm>
            <a:off x="5168880" y="3162600"/>
            <a:ext cx="3506040" cy="16596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1" lang="en-US" sz="850" spc="-1" strike="noStrike">
                <a:solidFill>
                  <a:srgbClr val="000000"/>
                </a:solidFill>
                <a:latin typeface="DM Sans"/>
                <a:ea typeface="DM Sans"/>
              </a:rPr>
              <a:t>Retraining:</a:t>
            </a:r>
            <a:r>
              <a:rPr b="0" lang="en-US" sz="850" spc="-1" strike="noStrike">
                <a:solidFill>
                  <a:srgbClr val="000000"/>
                </a:solidFill>
                <a:latin typeface="DM Sans"/>
                <a:ea typeface="DM Sans"/>
              </a:rPr>
              <a:t> Monthly incremental refresh</a:t>
            </a:r>
            <a:endParaRPr b="0" lang="en-US" sz="850" spc="-1" strike="noStrike">
              <a:solidFill>
                <a:srgbClr val="000000"/>
              </a:solidFill>
              <a:latin typeface="Arial"/>
            </a:endParaRPr>
          </a:p>
        </p:txBody>
      </p:sp>
      <p:pic>
        <p:nvPicPr>
          <p:cNvPr id="390" name="" descr=""/>
          <p:cNvPicPr/>
          <p:nvPr/>
        </p:nvPicPr>
        <p:blipFill>
          <a:blip r:embed="rId1"/>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1" name="Shape 137"/>
          <p:cNvSpPr/>
          <p:nvPr/>
        </p:nvSpPr>
        <p:spPr>
          <a:xfrm>
            <a:off x="496080" y="745920"/>
            <a:ext cx="786240" cy="232200"/>
          </a:xfrm>
          <a:prstGeom prst="roundRect">
            <a:avLst>
              <a:gd name="adj" fmla="val 17872"/>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392" name="Text 258"/>
          <p:cNvSpPr/>
          <p:nvPr/>
        </p:nvSpPr>
        <p:spPr>
          <a:xfrm>
            <a:off x="570600" y="783000"/>
            <a:ext cx="637560" cy="15768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750" spc="-1" strike="noStrike">
                <a:solidFill>
                  <a:srgbClr val="454240"/>
                </a:solidFill>
                <a:latin typeface="DM Sans"/>
                <a:ea typeface="DM Sans"/>
              </a:rPr>
              <a:t>MODEL M002</a:t>
            </a:r>
            <a:endParaRPr b="0" lang="en-US" sz="750" spc="-1" strike="noStrike">
              <a:solidFill>
                <a:srgbClr val="000000"/>
              </a:solidFill>
              <a:latin typeface="Arial"/>
            </a:endParaRPr>
          </a:p>
        </p:txBody>
      </p:sp>
      <p:sp>
        <p:nvSpPr>
          <p:cNvPr id="393" name="Text 259"/>
          <p:cNvSpPr/>
          <p:nvPr/>
        </p:nvSpPr>
        <p:spPr>
          <a:xfrm>
            <a:off x="496080" y="1028520"/>
            <a:ext cx="4467960" cy="386640"/>
          </a:xfrm>
          <a:prstGeom prst="rect">
            <a:avLst/>
          </a:prstGeom>
          <a:noFill/>
          <a:ln w="0">
            <a:noFill/>
          </a:ln>
        </p:spPr>
        <p:style>
          <a:lnRef idx="0"/>
          <a:fillRef idx="0"/>
          <a:effectRef idx="0"/>
          <a:fontRef idx="minor"/>
        </p:style>
        <p:txBody>
          <a:bodyPr wrap="none" lIns="0" rIns="0" tIns="0" bIns="0" anchor="t">
            <a:noAutofit/>
          </a:bodyPr>
          <a:p>
            <a:pPr>
              <a:lnSpc>
                <a:spcPts val="3050"/>
              </a:lnSpc>
              <a:tabLst>
                <a:tab algn="l" pos="0"/>
              </a:tabLst>
            </a:pPr>
            <a:r>
              <a:rPr b="0" lang="en-US" sz="2400" spc="-1" strike="noStrike">
                <a:solidFill>
                  <a:srgbClr val="5c4e3d"/>
                </a:solidFill>
                <a:latin typeface="Libre Baskerville"/>
                <a:ea typeface="Libre Baskerville"/>
              </a:rPr>
              <a:t>Fraud &amp; Anomaly Detection</a:t>
            </a:r>
            <a:endParaRPr b="0" lang="en-US" sz="2400" spc="-1" strike="noStrike">
              <a:solidFill>
                <a:srgbClr val="000000"/>
              </a:solidFill>
              <a:latin typeface="Arial"/>
            </a:endParaRPr>
          </a:p>
        </p:txBody>
      </p:sp>
      <p:sp>
        <p:nvSpPr>
          <p:cNvPr id="394" name="Text 260"/>
          <p:cNvSpPr/>
          <p:nvPr/>
        </p:nvSpPr>
        <p:spPr>
          <a:xfrm>
            <a:off x="496080" y="1602000"/>
            <a:ext cx="8150760" cy="59436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An </a:t>
            </a:r>
            <a:r>
              <a:rPr b="1" lang="en-US" sz="950" spc="-1" strike="noStrike">
                <a:solidFill>
                  <a:srgbClr val="454240"/>
                </a:solidFill>
                <a:latin typeface="DM Sans"/>
                <a:ea typeface="DM Sans"/>
              </a:rPr>
              <a:t>Isolation Forest-based unsupervised model</a:t>
            </a:r>
            <a:r>
              <a:rPr b="0" lang="en-US" sz="950" spc="-1" strike="noStrike">
                <a:solidFill>
                  <a:srgbClr val="454240"/>
                </a:solidFill>
                <a:latin typeface="DM Sans"/>
                <a:ea typeface="DM Sans"/>
              </a:rPr>
              <a:t> continuously scores every claim, invoice, and payout transaction for anomalous behavior. The model does not require labeled fraud cases — it learns the normal distribution of transactional behavior and flags statistical outliers for review.</a:t>
            </a:r>
            <a:endParaRPr b="0" lang="en-US" sz="950" spc="-1" strike="noStrike">
              <a:solidFill>
                <a:srgbClr val="000000"/>
              </a:solidFill>
              <a:latin typeface="Arial"/>
            </a:endParaRPr>
          </a:p>
        </p:txBody>
      </p:sp>
      <p:pic>
        <p:nvPicPr>
          <p:cNvPr id="395" name="Image 45" descr="preencoded.png"/>
          <p:cNvPicPr/>
          <p:nvPr/>
        </p:nvPicPr>
        <p:blipFill>
          <a:blip r:embed="rId1">
            <a:extLst>
              <a:ext uri="{96DAC541-7B7A-43D3-8B79-37D633B846F1}">
                <asvg:svgBlip xmlns:asvg="http://schemas.microsoft.com/office/drawing/2016/SVG/main" r:embed="rId2"/>
              </a:ext>
            </a:extLst>
          </a:blip>
          <a:stretch/>
        </p:blipFill>
        <p:spPr>
          <a:xfrm>
            <a:off x="496080" y="2337120"/>
            <a:ext cx="246960" cy="246960"/>
          </a:xfrm>
          <a:prstGeom prst="rect">
            <a:avLst/>
          </a:prstGeom>
          <a:ln w="0">
            <a:noFill/>
          </a:ln>
        </p:spPr>
      </p:pic>
      <p:sp>
        <p:nvSpPr>
          <p:cNvPr id="396" name="Text 261"/>
          <p:cNvSpPr/>
          <p:nvPr/>
        </p:nvSpPr>
        <p:spPr>
          <a:xfrm>
            <a:off x="899280" y="2379600"/>
            <a:ext cx="216468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Suspicious Invoice Patterns</a:t>
            </a:r>
            <a:endParaRPr b="0" lang="en-US" sz="1200" spc="-1" strike="noStrike">
              <a:solidFill>
                <a:srgbClr val="000000"/>
              </a:solidFill>
              <a:latin typeface="Arial"/>
            </a:endParaRPr>
          </a:p>
        </p:txBody>
      </p:sp>
      <p:sp>
        <p:nvSpPr>
          <p:cNvPr id="397" name="Text 262"/>
          <p:cNvSpPr/>
          <p:nvPr/>
        </p:nvSpPr>
        <p:spPr>
          <a:xfrm>
            <a:off x="899280" y="2647800"/>
            <a:ext cx="3594240" cy="59436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Detects inflated claim amounts, duplicate line items, and unusual invoice frequency that deviate from a dealer's historical norm.</a:t>
            </a:r>
            <a:endParaRPr b="0" lang="en-US" sz="950" spc="-1" strike="noStrike">
              <a:solidFill>
                <a:srgbClr val="000000"/>
              </a:solidFill>
              <a:latin typeface="Arial"/>
            </a:endParaRPr>
          </a:p>
        </p:txBody>
      </p:sp>
      <p:pic>
        <p:nvPicPr>
          <p:cNvPr id="398" name="Image 46" descr="preencoded.png"/>
          <p:cNvPicPr/>
          <p:nvPr/>
        </p:nvPicPr>
        <p:blipFill>
          <a:blip r:embed="rId3">
            <a:extLst>
              <a:ext uri="{96DAC541-7B7A-43D3-8B79-37D633B846F1}">
                <asvg:svgBlip xmlns:asvg="http://schemas.microsoft.com/office/drawing/2016/SVG/main" r:embed="rId4"/>
              </a:ext>
            </a:extLst>
          </a:blip>
          <a:stretch/>
        </p:blipFill>
        <p:spPr>
          <a:xfrm>
            <a:off x="4649400" y="2337120"/>
            <a:ext cx="246960" cy="246960"/>
          </a:xfrm>
          <a:prstGeom prst="rect">
            <a:avLst/>
          </a:prstGeom>
          <a:ln w="0">
            <a:noFill/>
          </a:ln>
        </p:spPr>
      </p:pic>
      <p:sp>
        <p:nvSpPr>
          <p:cNvPr id="399" name="Text 263"/>
          <p:cNvSpPr/>
          <p:nvPr/>
        </p:nvSpPr>
        <p:spPr>
          <a:xfrm>
            <a:off x="5052600" y="2379600"/>
            <a:ext cx="154944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Timing Anomalies</a:t>
            </a:r>
            <a:endParaRPr b="0" lang="en-US" sz="1200" spc="-1" strike="noStrike">
              <a:solidFill>
                <a:srgbClr val="000000"/>
              </a:solidFill>
              <a:latin typeface="Arial"/>
            </a:endParaRPr>
          </a:p>
        </p:txBody>
      </p:sp>
      <p:sp>
        <p:nvSpPr>
          <p:cNvPr id="400" name="Text 264"/>
          <p:cNvSpPr/>
          <p:nvPr/>
        </p:nvSpPr>
        <p:spPr>
          <a:xfrm>
            <a:off x="5052600" y="2647800"/>
            <a:ext cx="3594240" cy="59436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Flags claims submitted outside normal business windows, rapid-fire submissions, or coordinated timing across multiple dealers.</a:t>
            </a:r>
            <a:endParaRPr b="0" lang="en-US" sz="950" spc="-1" strike="noStrike">
              <a:solidFill>
                <a:srgbClr val="000000"/>
              </a:solidFill>
              <a:latin typeface="Arial"/>
            </a:endParaRPr>
          </a:p>
        </p:txBody>
      </p:sp>
      <p:pic>
        <p:nvPicPr>
          <p:cNvPr id="401" name="Image 47" descr="preencoded.png"/>
          <p:cNvPicPr/>
          <p:nvPr/>
        </p:nvPicPr>
        <p:blipFill>
          <a:blip r:embed="rId5">
            <a:extLst>
              <a:ext uri="{96DAC541-7B7A-43D3-8B79-37D633B846F1}">
                <asvg:svgBlip xmlns:asvg="http://schemas.microsoft.com/office/drawing/2016/SVG/main" r:embed="rId6"/>
              </a:ext>
            </a:extLst>
          </a:blip>
          <a:stretch/>
        </p:blipFill>
        <p:spPr>
          <a:xfrm>
            <a:off x="496080" y="3491280"/>
            <a:ext cx="246960" cy="246960"/>
          </a:xfrm>
          <a:prstGeom prst="rect">
            <a:avLst/>
          </a:prstGeom>
          <a:ln w="0">
            <a:noFill/>
          </a:ln>
        </p:spPr>
      </p:pic>
      <p:sp>
        <p:nvSpPr>
          <p:cNvPr id="402" name="Text 265"/>
          <p:cNvSpPr/>
          <p:nvPr/>
        </p:nvSpPr>
        <p:spPr>
          <a:xfrm>
            <a:off x="899280" y="3534120"/>
            <a:ext cx="154944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IMEI Duplication</a:t>
            </a:r>
            <a:endParaRPr b="0" lang="en-US" sz="1200" spc="-1" strike="noStrike">
              <a:solidFill>
                <a:srgbClr val="000000"/>
              </a:solidFill>
              <a:latin typeface="Arial"/>
            </a:endParaRPr>
          </a:p>
        </p:txBody>
      </p:sp>
      <p:sp>
        <p:nvSpPr>
          <p:cNvPr id="403" name="Text 266"/>
          <p:cNvSpPr/>
          <p:nvPr/>
        </p:nvSpPr>
        <p:spPr>
          <a:xfrm>
            <a:off x="899280" y="3802320"/>
            <a:ext cx="3594240" cy="39600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Identifies reused or duplicated device identifiers across claims — a strong indicator of organized fraud rings.</a:t>
            </a:r>
            <a:endParaRPr b="0" lang="en-US" sz="950" spc="-1" strike="noStrike">
              <a:solidFill>
                <a:srgbClr val="000000"/>
              </a:solidFill>
              <a:latin typeface="Arial"/>
            </a:endParaRPr>
          </a:p>
        </p:txBody>
      </p:sp>
      <p:pic>
        <p:nvPicPr>
          <p:cNvPr id="404" name="Image 48" descr="preencoded.png"/>
          <p:cNvPicPr/>
          <p:nvPr/>
        </p:nvPicPr>
        <p:blipFill>
          <a:blip r:embed="rId7">
            <a:extLst>
              <a:ext uri="{96DAC541-7B7A-43D3-8B79-37D633B846F1}">
                <asvg:svgBlip xmlns:asvg="http://schemas.microsoft.com/office/drawing/2016/SVG/main" r:embed="rId8"/>
              </a:ext>
            </a:extLst>
          </a:blip>
          <a:stretch/>
        </p:blipFill>
        <p:spPr>
          <a:xfrm>
            <a:off x="4649400" y="3491280"/>
            <a:ext cx="246960" cy="246960"/>
          </a:xfrm>
          <a:prstGeom prst="rect">
            <a:avLst/>
          </a:prstGeom>
          <a:ln w="0">
            <a:noFill/>
          </a:ln>
        </p:spPr>
      </p:pic>
      <p:sp>
        <p:nvSpPr>
          <p:cNvPr id="405" name="Text 267"/>
          <p:cNvSpPr/>
          <p:nvPr/>
        </p:nvSpPr>
        <p:spPr>
          <a:xfrm>
            <a:off x="5052600" y="3534120"/>
            <a:ext cx="154944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AI Risk Score</a:t>
            </a:r>
            <a:endParaRPr b="0" lang="en-US" sz="1200" spc="-1" strike="noStrike">
              <a:solidFill>
                <a:srgbClr val="000000"/>
              </a:solidFill>
              <a:latin typeface="Arial"/>
            </a:endParaRPr>
          </a:p>
        </p:txBody>
      </p:sp>
      <p:sp>
        <p:nvSpPr>
          <p:cNvPr id="406" name="Text 268"/>
          <p:cNvSpPr/>
          <p:nvPr/>
        </p:nvSpPr>
        <p:spPr>
          <a:xfrm>
            <a:off x="5052600" y="3802320"/>
            <a:ext cx="3594240" cy="59436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Each transaction receives a continuous </a:t>
            </a:r>
            <a:r>
              <a:rPr b="1" lang="en-US" sz="950" spc="-1" strike="noStrike">
                <a:solidFill>
                  <a:srgbClr val="454240"/>
                </a:solidFill>
                <a:latin typeface="DM Sans"/>
                <a:ea typeface="DM Sans"/>
              </a:rPr>
              <a:t>0–100 risk score</a:t>
            </a:r>
            <a:r>
              <a:rPr b="0" lang="en-US" sz="950" spc="-1" strike="noStrike">
                <a:solidFill>
                  <a:srgbClr val="454240"/>
                </a:solidFill>
                <a:latin typeface="DM Sans"/>
                <a:ea typeface="DM Sans"/>
              </a:rPr>
              <a:t>. High-score transactions are routed to compliance teams for manual review with full explainability.</a:t>
            </a:r>
            <a:endParaRPr b="0" lang="en-US" sz="950" spc="-1" strike="noStrike">
              <a:solidFill>
                <a:srgbClr val="000000"/>
              </a:solidFill>
              <a:latin typeface="Arial"/>
            </a:endParaRPr>
          </a:p>
        </p:txBody>
      </p:sp>
      <p:pic>
        <p:nvPicPr>
          <p:cNvPr id="407" name="" descr=""/>
          <p:cNvPicPr/>
          <p:nvPr/>
        </p:nvPicPr>
        <p:blipFill>
          <a:blip r:embed="rId9"/>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8" name="Shape 138"/>
          <p:cNvSpPr/>
          <p:nvPr/>
        </p:nvSpPr>
        <p:spPr>
          <a:xfrm>
            <a:off x="2126520" y="327600"/>
            <a:ext cx="593640" cy="95760"/>
          </a:xfrm>
          <a:prstGeom prst="roundRect">
            <a:avLst>
              <a:gd name="adj" fmla="val 21543"/>
            </a:avLst>
          </a:prstGeom>
          <a:solidFill>
            <a:srgbClr val="f7edd4"/>
          </a:solidFill>
          <a:ln w="0">
            <a:noFill/>
          </a:ln>
        </p:spPr>
        <p:style>
          <a:lnRef idx="0"/>
          <a:fillRef idx="0"/>
          <a:effectRef idx="0"/>
          <a:fontRef idx="minor"/>
        </p:style>
        <p:txBody>
          <a:bodyPr lIns="90000" rIns="90000" tIns="39960" bIns="39960" anchor="t">
            <a:noAutofit/>
          </a:bodyPr>
          <a:p>
            <a:pPr>
              <a:lnSpc>
                <a:spcPct val="100000"/>
              </a:lnSpc>
            </a:pPr>
            <a:endParaRPr b="0" lang="en-US" sz="1800" spc="-1" strike="noStrike">
              <a:solidFill>
                <a:srgbClr val="000000"/>
              </a:solidFill>
              <a:latin typeface="Arial"/>
            </a:endParaRPr>
          </a:p>
        </p:txBody>
      </p:sp>
      <p:sp>
        <p:nvSpPr>
          <p:cNvPr id="409" name="Text 269"/>
          <p:cNvSpPr/>
          <p:nvPr/>
        </p:nvSpPr>
        <p:spPr>
          <a:xfrm>
            <a:off x="2163600" y="345960"/>
            <a:ext cx="519120" cy="58320"/>
          </a:xfrm>
          <a:prstGeom prst="rect">
            <a:avLst/>
          </a:prstGeom>
          <a:noFill/>
          <a:ln w="0">
            <a:noFill/>
          </a:ln>
        </p:spPr>
        <p:style>
          <a:lnRef idx="0"/>
          <a:fillRef idx="0"/>
          <a:effectRef idx="0"/>
          <a:fontRef idx="minor"/>
        </p:style>
        <p:txBody>
          <a:bodyPr wrap="none" lIns="0" rIns="0" tIns="0" bIns="0" anchor="t">
            <a:noAutofit/>
          </a:bodyPr>
          <a:p>
            <a:pPr>
              <a:lnSpc>
                <a:spcPts val="451"/>
              </a:lnSpc>
              <a:tabLst>
                <a:tab algn="l" pos="0"/>
              </a:tabLst>
            </a:pPr>
            <a:r>
              <a:rPr b="0" lang="en-US" sz="350" spc="-1" strike="noStrike">
                <a:solidFill>
                  <a:srgbClr val="454240"/>
                </a:solidFill>
                <a:latin typeface="DM Sans"/>
                <a:ea typeface="DM Sans"/>
              </a:rPr>
              <a:t>MODELS M003–M005</a:t>
            </a:r>
            <a:endParaRPr b="0" lang="en-US" sz="350" spc="-1" strike="noStrike">
              <a:solidFill>
                <a:srgbClr val="000000"/>
              </a:solidFill>
              <a:latin typeface="Arial"/>
            </a:endParaRPr>
          </a:p>
        </p:txBody>
      </p:sp>
      <p:sp>
        <p:nvSpPr>
          <p:cNvPr id="410" name="Text 270"/>
          <p:cNvSpPr/>
          <p:nvPr/>
        </p:nvSpPr>
        <p:spPr>
          <a:xfrm>
            <a:off x="2126520" y="436680"/>
            <a:ext cx="281772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5c4e3d"/>
                </a:solidFill>
                <a:latin typeface="Libre Baskerville"/>
                <a:ea typeface="Libre Baskerville"/>
              </a:rPr>
              <a:t>Budget Forecasting &amp; Optimization</a:t>
            </a:r>
            <a:endParaRPr b="0" lang="en-US" sz="1200" spc="-1" strike="noStrike">
              <a:solidFill>
                <a:srgbClr val="000000"/>
              </a:solidFill>
              <a:latin typeface="Arial"/>
            </a:endParaRPr>
          </a:p>
        </p:txBody>
      </p:sp>
      <p:sp>
        <p:nvSpPr>
          <p:cNvPr id="411" name="Text 271"/>
          <p:cNvSpPr/>
          <p:nvPr/>
        </p:nvSpPr>
        <p:spPr>
          <a:xfrm>
            <a:off x="2126520" y="707760"/>
            <a:ext cx="1120680" cy="95760"/>
          </a:xfrm>
          <a:prstGeom prst="rect">
            <a:avLst/>
          </a:prstGeom>
          <a:noFill/>
          <a:ln w="0">
            <a:noFill/>
          </a:ln>
        </p:spPr>
        <p:style>
          <a:lnRef idx="0"/>
          <a:fillRef idx="0"/>
          <a:effectRef idx="0"/>
          <a:fontRef idx="minor"/>
        </p:style>
        <p:txBody>
          <a:bodyPr wrap="none" lIns="0" rIns="0" tIns="0" bIns="0" anchor="t">
            <a:noAutofit/>
          </a:bodyPr>
          <a:p>
            <a:pPr>
              <a:lnSpc>
                <a:spcPts val="751"/>
              </a:lnSpc>
              <a:tabLst>
                <a:tab algn="l" pos="0"/>
              </a:tabLst>
            </a:pPr>
            <a:r>
              <a:rPr b="0" lang="en-US" sz="600" spc="-1" strike="noStrike">
                <a:solidFill>
                  <a:srgbClr val="5c4e3d"/>
                </a:solidFill>
                <a:latin typeface="Libre Baskerville"/>
                <a:ea typeface="Libre Baskerville"/>
              </a:rPr>
              <a:t>SARIMA Forecasting Engine</a:t>
            </a:r>
            <a:endParaRPr b="0" lang="en-US" sz="600" spc="-1" strike="noStrike">
              <a:solidFill>
                <a:srgbClr val="000000"/>
              </a:solidFill>
              <a:latin typeface="Arial"/>
            </a:endParaRPr>
          </a:p>
        </p:txBody>
      </p:sp>
      <p:sp>
        <p:nvSpPr>
          <p:cNvPr id="412" name="Text 272"/>
          <p:cNvSpPr/>
          <p:nvPr/>
        </p:nvSpPr>
        <p:spPr>
          <a:xfrm>
            <a:off x="2126520" y="835560"/>
            <a:ext cx="2368800" cy="296280"/>
          </a:xfrm>
          <a:prstGeom prst="rect">
            <a:avLst/>
          </a:prstGeom>
          <a:noFill/>
          <a:ln w="0">
            <a:noFill/>
          </a:ln>
        </p:spPr>
        <p:style>
          <a:lnRef idx="0"/>
          <a:fillRef idx="0"/>
          <a:effectRef idx="0"/>
          <a:fontRef idx="minor"/>
        </p:style>
        <p:txBody>
          <a:bodyPr lIns="0" rIns="0" tIns="0" bIns="0" anchor="t">
            <a:noAutofit/>
          </a:bodyPr>
          <a:p>
            <a:pPr>
              <a:lnSpc>
                <a:spcPts val="550"/>
              </a:lnSpc>
              <a:tabLst>
                <a:tab algn="l" pos="0"/>
              </a:tabLst>
            </a:pPr>
            <a:r>
              <a:rPr b="0" lang="en-US" sz="450" spc="-1" strike="noStrike">
                <a:solidFill>
                  <a:srgbClr val="454240"/>
                </a:solidFill>
                <a:latin typeface="DM Sans"/>
                <a:ea typeface="DM Sans"/>
              </a:rPr>
              <a:t>Seasonal ARIMA models project monthly incentive budget requirements across product lines and dealer tiers. The model captures seasonality, trend, and cyclical patterns in historical spend data to generate </a:t>
            </a:r>
            <a:r>
              <a:rPr b="1" lang="en-US" sz="450" spc="-1" strike="noStrike">
                <a:solidFill>
                  <a:srgbClr val="454240"/>
                </a:solidFill>
                <a:latin typeface="DM Sans"/>
                <a:ea typeface="DM Sans"/>
              </a:rPr>
              <a:t>12-month rolling forecasts</a:t>
            </a:r>
            <a:r>
              <a:rPr b="0" lang="en-US" sz="450" spc="-1" strike="noStrike">
                <a:solidFill>
                  <a:srgbClr val="454240"/>
                </a:solidFill>
                <a:latin typeface="DM Sans"/>
                <a:ea typeface="DM Sans"/>
              </a:rPr>
              <a:t> with confidence intervals.</a:t>
            </a:r>
            <a:endParaRPr b="0" lang="en-US" sz="450" spc="-1" strike="noStrike">
              <a:solidFill>
                <a:srgbClr val="000000"/>
              </a:solidFill>
              <a:latin typeface="Arial"/>
            </a:endParaRPr>
          </a:p>
        </p:txBody>
      </p:sp>
      <p:sp>
        <p:nvSpPr>
          <p:cNvPr id="413" name="Shape 139"/>
          <p:cNvSpPr/>
          <p:nvPr/>
        </p:nvSpPr>
        <p:spPr>
          <a:xfrm>
            <a:off x="2117160" y="1158480"/>
            <a:ext cx="18000" cy="220320"/>
          </a:xfrm>
          <a:prstGeom prst="rect">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414" name="Text 273"/>
          <p:cNvSpPr/>
          <p:nvPr/>
        </p:nvSpPr>
        <p:spPr>
          <a:xfrm>
            <a:off x="2207520" y="1167840"/>
            <a:ext cx="774000" cy="95760"/>
          </a:xfrm>
          <a:prstGeom prst="rect">
            <a:avLst/>
          </a:prstGeom>
          <a:noFill/>
          <a:ln w="0">
            <a:noFill/>
          </a:ln>
        </p:spPr>
        <p:style>
          <a:lnRef idx="0"/>
          <a:fillRef idx="0"/>
          <a:effectRef idx="0"/>
          <a:fontRef idx="minor"/>
        </p:style>
        <p:txBody>
          <a:bodyPr wrap="none" lIns="0" rIns="0" tIns="0" bIns="0" anchor="t">
            <a:noAutofit/>
          </a:bodyPr>
          <a:p>
            <a:pPr>
              <a:lnSpc>
                <a:spcPts val="751"/>
              </a:lnSpc>
              <a:tabLst>
                <a:tab algn="l" pos="0"/>
              </a:tabLst>
            </a:pPr>
            <a:r>
              <a:rPr b="0" lang="en-US" sz="600" spc="-1" strike="noStrike">
                <a:solidFill>
                  <a:srgbClr val="454240"/>
                </a:solidFill>
                <a:latin typeface="Libre Baskerville"/>
                <a:ea typeface="Libre Baskerville"/>
              </a:rPr>
              <a:t>Seasonality</a:t>
            </a:r>
            <a:endParaRPr b="0" lang="en-US" sz="600" spc="-1" strike="noStrike">
              <a:solidFill>
                <a:srgbClr val="000000"/>
              </a:solidFill>
              <a:latin typeface="Arial"/>
            </a:endParaRPr>
          </a:p>
        </p:txBody>
      </p:sp>
      <p:sp>
        <p:nvSpPr>
          <p:cNvPr id="415" name="Text 274"/>
          <p:cNvSpPr/>
          <p:nvPr/>
        </p:nvSpPr>
        <p:spPr>
          <a:xfrm>
            <a:off x="2207520" y="1295640"/>
            <a:ext cx="2287800" cy="73440"/>
          </a:xfrm>
          <a:prstGeom prst="rect">
            <a:avLst/>
          </a:prstGeom>
          <a:noFill/>
          <a:ln w="0">
            <a:noFill/>
          </a:ln>
        </p:spPr>
        <p:style>
          <a:lnRef idx="0"/>
          <a:fillRef idx="0"/>
          <a:effectRef idx="0"/>
          <a:fontRef idx="minor"/>
        </p:style>
        <p:txBody>
          <a:bodyPr wrap="none" lIns="0" rIns="0" tIns="0" bIns="0" anchor="t">
            <a:noAutofit/>
          </a:bodyPr>
          <a:p>
            <a:pPr>
              <a:lnSpc>
                <a:spcPts val="550"/>
              </a:lnSpc>
              <a:tabLst>
                <a:tab algn="l" pos="0"/>
              </a:tabLst>
            </a:pPr>
            <a:r>
              <a:rPr b="0" lang="en-US" sz="450" spc="-1" strike="noStrike">
                <a:solidFill>
                  <a:srgbClr val="454240"/>
                </a:solidFill>
                <a:latin typeface="DM Sans"/>
                <a:ea typeface="DM Sans"/>
              </a:rPr>
              <a:t>Captures festival, quarter-end, and promotional spikes</a:t>
            </a:r>
            <a:endParaRPr b="0" lang="en-US" sz="450" spc="-1" strike="noStrike">
              <a:solidFill>
                <a:srgbClr val="000000"/>
              </a:solidFill>
              <a:latin typeface="Arial"/>
            </a:endParaRPr>
          </a:p>
        </p:txBody>
      </p:sp>
      <p:sp>
        <p:nvSpPr>
          <p:cNvPr id="416" name="Shape 140"/>
          <p:cNvSpPr/>
          <p:nvPr/>
        </p:nvSpPr>
        <p:spPr>
          <a:xfrm>
            <a:off x="2117160" y="1422360"/>
            <a:ext cx="18000" cy="220320"/>
          </a:xfrm>
          <a:prstGeom prst="rect">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417" name="Text 275"/>
          <p:cNvSpPr/>
          <p:nvPr/>
        </p:nvSpPr>
        <p:spPr>
          <a:xfrm>
            <a:off x="2207520" y="1432080"/>
            <a:ext cx="774000" cy="95760"/>
          </a:xfrm>
          <a:prstGeom prst="rect">
            <a:avLst/>
          </a:prstGeom>
          <a:noFill/>
          <a:ln w="0">
            <a:noFill/>
          </a:ln>
        </p:spPr>
        <p:style>
          <a:lnRef idx="0"/>
          <a:fillRef idx="0"/>
          <a:effectRef idx="0"/>
          <a:fontRef idx="minor"/>
        </p:style>
        <p:txBody>
          <a:bodyPr wrap="none" lIns="0" rIns="0" tIns="0" bIns="0" anchor="t">
            <a:noAutofit/>
          </a:bodyPr>
          <a:p>
            <a:pPr>
              <a:lnSpc>
                <a:spcPts val="751"/>
              </a:lnSpc>
              <a:tabLst>
                <a:tab algn="l" pos="0"/>
              </a:tabLst>
            </a:pPr>
            <a:r>
              <a:rPr b="0" lang="en-US" sz="600" spc="-1" strike="noStrike">
                <a:solidFill>
                  <a:srgbClr val="454240"/>
                </a:solidFill>
                <a:latin typeface="Libre Baskerville"/>
                <a:ea typeface="Libre Baskerville"/>
              </a:rPr>
              <a:t>Trend</a:t>
            </a:r>
            <a:endParaRPr b="0" lang="en-US" sz="600" spc="-1" strike="noStrike">
              <a:solidFill>
                <a:srgbClr val="000000"/>
              </a:solidFill>
              <a:latin typeface="Arial"/>
            </a:endParaRPr>
          </a:p>
        </p:txBody>
      </p:sp>
      <p:sp>
        <p:nvSpPr>
          <p:cNvPr id="418" name="Text 276"/>
          <p:cNvSpPr/>
          <p:nvPr/>
        </p:nvSpPr>
        <p:spPr>
          <a:xfrm>
            <a:off x="2207520" y="1559880"/>
            <a:ext cx="2287800" cy="73440"/>
          </a:xfrm>
          <a:prstGeom prst="rect">
            <a:avLst/>
          </a:prstGeom>
          <a:noFill/>
          <a:ln w="0">
            <a:noFill/>
          </a:ln>
        </p:spPr>
        <p:style>
          <a:lnRef idx="0"/>
          <a:fillRef idx="0"/>
          <a:effectRef idx="0"/>
          <a:fontRef idx="minor"/>
        </p:style>
        <p:txBody>
          <a:bodyPr wrap="none" lIns="0" rIns="0" tIns="0" bIns="0" anchor="t">
            <a:noAutofit/>
          </a:bodyPr>
          <a:p>
            <a:pPr>
              <a:lnSpc>
                <a:spcPts val="550"/>
              </a:lnSpc>
              <a:tabLst>
                <a:tab algn="l" pos="0"/>
              </a:tabLst>
            </a:pPr>
            <a:r>
              <a:rPr b="0" lang="en-US" sz="450" spc="-1" strike="noStrike">
                <a:solidFill>
                  <a:srgbClr val="454240"/>
                </a:solidFill>
                <a:latin typeface="DM Sans"/>
                <a:ea typeface="DM Sans"/>
              </a:rPr>
              <a:t>Long-term growth or contraction in scheme participation</a:t>
            </a:r>
            <a:endParaRPr b="0" lang="en-US" sz="450" spc="-1" strike="noStrike">
              <a:solidFill>
                <a:srgbClr val="000000"/>
              </a:solidFill>
              <a:latin typeface="Arial"/>
            </a:endParaRPr>
          </a:p>
        </p:txBody>
      </p:sp>
      <p:sp>
        <p:nvSpPr>
          <p:cNvPr id="419" name="Shape 141"/>
          <p:cNvSpPr/>
          <p:nvPr/>
        </p:nvSpPr>
        <p:spPr>
          <a:xfrm>
            <a:off x="2117160" y="1686600"/>
            <a:ext cx="18000" cy="220320"/>
          </a:xfrm>
          <a:prstGeom prst="rect">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420" name="Text 277"/>
          <p:cNvSpPr/>
          <p:nvPr/>
        </p:nvSpPr>
        <p:spPr>
          <a:xfrm>
            <a:off x="2207520" y="1696320"/>
            <a:ext cx="785520" cy="95760"/>
          </a:xfrm>
          <a:prstGeom prst="rect">
            <a:avLst/>
          </a:prstGeom>
          <a:noFill/>
          <a:ln w="0">
            <a:noFill/>
          </a:ln>
        </p:spPr>
        <p:style>
          <a:lnRef idx="0"/>
          <a:fillRef idx="0"/>
          <a:effectRef idx="0"/>
          <a:fontRef idx="minor"/>
        </p:style>
        <p:txBody>
          <a:bodyPr wrap="none" lIns="0" rIns="0" tIns="0" bIns="0" anchor="t">
            <a:noAutofit/>
          </a:bodyPr>
          <a:p>
            <a:pPr>
              <a:lnSpc>
                <a:spcPts val="751"/>
              </a:lnSpc>
              <a:tabLst>
                <a:tab algn="l" pos="0"/>
              </a:tabLst>
            </a:pPr>
            <a:r>
              <a:rPr b="0" lang="en-US" sz="600" spc="-1" strike="noStrike">
                <a:solidFill>
                  <a:srgbClr val="454240"/>
                </a:solidFill>
                <a:latin typeface="Libre Baskerville"/>
                <a:ea typeface="Libre Baskerville"/>
              </a:rPr>
              <a:t>Confidence Bounds</a:t>
            </a:r>
            <a:endParaRPr b="0" lang="en-US" sz="600" spc="-1" strike="noStrike">
              <a:solidFill>
                <a:srgbClr val="000000"/>
              </a:solidFill>
              <a:latin typeface="Arial"/>
            </a:endParaRPr>
          </a:p>
        </p:txBody>
      </p:sp>
      <p:sp>
        <p:nvSpPr>
          <p:cNvPr id="421" name="Text 278"/>
          <p:cNvSpPr/>
          <p:nvPr/>
        </p:nvSpPr>
        <p:spPr>
          <a:xfrm>
            <a:off x="2207520" y="1824120"/>
            <a:ext cx="2287800" cy="73440"/>
          </a:xfrm>
          <a:prstGeom prst="rect">
            <a:avLst/>
          </a:prstGeom>
          <a:noFill/>
          <a:ln w="0">
            <a:noFill/>
          </a:ln>
        </p:spPr>
        <p:style>
          <a:lnRef idx="0"/>
          <a:fillRef idx="0"/>
          <a:effectRef idx="0"/>
          <a:fontRef idx="minor"/>
        </p:style>
        <p:txBody>
          <a:bodyPr wrap="none" lIns="0" rIns="0" tIns="0" bIns="0" anchor="t">
            <a:noAutofit/>
          </a:bodyPr>
          <a:p>
            <a:pPr>
              <a:lnSpc>
                <a:spcPts val="550"/>
              </a:lnSpc>
              <a:tabLst>
                <a:tab algn="l" pos="0"/>
              </a:tabLst>
            </a:pPr>
            <a:r>
              <a:rPr b="0" lang="en-US" sz="450" spc="-1" strike="noStrike">
                <a:solidFill>
                  <a:srgbClr val="454240"/>
                </a:solidFill>
                <a:latin typeface="DM Sans"/>
                <a:ea typeface="DM Sans"/>
              </a:rPr>
              <a:t>95% prediction intervals for risk-aware planning</a:t>
            </a:r>
            <a:endParaRPr b="0" lang="en-US" sz="450" spc="-1" strike="noStrike">
              <a:solidFill>
                <a:srgbClr val="000000"/>
              </a:solidFill>
              <a:latin typeface="Arial"/>
            </a:endParaRPr>
          </a:p>
        </p:txBody>
      </p:sp>
      <p:sp>
        <p:nvSpPr>
          <p:cNvPr id="422" name="Shape 142"/>
          <p:cNvSpPr/>
          <p:nvPr/>
        </p:nvSpPr>
        <p:spPr>
          <a:xfrm>
            <a:off x="4607640" y="676800"/>
            <a:ext cx="2458080" cy="1255320"/>
          </a:xfrm>
          <a:prstGeom prst="roundRect">
            <a:avLst>
              <a:gd name="adj" fmla="val 355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423" name="Text 279"/>
          <p:cNvSpPr/>
          <p:nvPr/>
        </p:nvSpPr>
        <p:spPr>
          <a:xfrm>
            <a:off x="4669560" y="707760"/>
            <a:ext cx="1007640" cy="95760"/>
          </a:xfrm>
          <a:prstGeom prst="rect">
            <a:avLst/>
          </a:prstGeom>
          <a:noFill/>
          <a:ln w="0">
            <a:noFill/>
          </a:ln>
        </p:spPr>
        <p:style>
          <a:lnRef idx="0"/>
          <a:fillRef idx="0"/>
          <a:effectRef idx="0"/>
          <a:fontRef idx="minor"/>
        </p:style>
        <p:txBody>
          <a:bodyPr wrap="none" lIns="0" rIns="0" tIns="0" bIns="0" anchor="t">
            <a:noAutofit/>
          </a:bodyPr>
          <a:p>
            <a:pPr>
              <a:lnSpc>
                <a:spcPts val="751"/>
              </a:lnSpc>
              <a:tabLst>
                <a:tab algn="l" pos="0"/>
              </a:tabLst>
            </a:pPr>
            <a:r>
              <a:rPr b="0" lang="en-US" sz="600" spc="-1" strike="noStrike">
                <a:solidFill>
                  <a:srgbClr val="000000"/>
                </a:solidFill>
                <a:latin typeface="Libre Baskerville"/>
                <a:ea typeface="Libre Baskerville"/>
              </a:rPr>
              <a:t>SLSQP Budget Allocation</a:t>
            </a:r>
            <a:endParaRPr b="0" lang="en-US" sz="600" spc="-1" strike="noStrike">
              <a:solidFill>
                <a:srgbClr val="000000"/>
              </a:solidFill>
              <a:latin typeface="Arial"/>
            </a:endParaRPr>
          </a:p>
        </p:txBody>
      </p:sp>
      <p:sp>
        <p:nvSpPr>
          <p:cNvPr id="424" name="Text 280"/>
          <p:cNvSpPr/>
          <p:nvPr/>
        </p:nvSpPr>
        <p:spPr>
          <a:xfrm>
            <a:off x="4669560" y="835560"/>
            <a:ext cx="2334240" cy="296280"/>
          </a:xfrm>
          <a:prstGeom prst="rect">
            <a:avLst/>
          </a:prstGeom>
          <a:noFill/>
          <a:ln w="0">
            <a:noFill/>
          </a:ln>
        </p:spPr>
        <p:style>
          <a:lnRef idx="0"/>
          <a:fillRef idx="0"/>
          <a:effectRef idx="0"/>
          <a:fontRef idx="minor"/>
        </p:style>
        <p:txBody>
          <a:bodyPr lIns="0" rIns="0" tIns="0" bIns="0" anchor="t">
            <a:noAutofit/>
          </a:bodyPr>
          <a:p>
            <a:pPr>
              <a:lnSpc>
                <a:spcPts val="550"/>
              </a:lnSpc>
              <a:tabLst>
                <a:tab algn="l" pos="0"/>
              </a:tabLst>
            </a:pPr>
            <a:r>
              <a:rPr b="0" lang="en-US" sz="450" spc="-1" strike="noStrike">
                <a:solidFill>
                  <a:srgbClr val="000000"/>
                </a:solidFill>
                <a:latin typeface="DM Sans"/>
                <a:ea typeface="DM Sans"/>
              </a:rPr>
              <a:t>A </a:t>
            </a:r>
            <a:r>
              <a:rPr b="1" lang="en-US" sz="450" spc="-1" strike="noStrike">
                <a:solidFill>
                  <a:srgbClr val="000000"/>
                </a:solidFill>
                <a:latin typeface="DM Sans"/>
                <a:ea typeface="DM Sans"/>
              </a:rPr>
              <a:t>Sequential Least Squares Programming (SLSQP)</a:t>
            </a:r>
            <a:r>
              <a:rPr b="0" lang="en-US" sz="450" spc="-1" strike="noStrike">
                <a:solidFill>
                  <a:srgbClr val="000000"/>
                </a:solidFill>
                <a:latin typeface="DM Sans"/>
                <a:ea typeface="DM Sans"/>
              </a:rPr>
              <a:t> optimizer distributes the forecasted budget across dealer tiers to maximize expected ROI while satisfying hard constraints: minimum tier guarantees, maximum per-dealer caps, and compliance rules.</a:t>
            </a:r>
            <a:endParaRPr b="0" lang="en-US" sz="450" spc="-1" strike="noStrike">
              <a:solidFill>
                <a:srgbClr val="000000"/>
              </a:solidFill>
              <a:latin typeface="Arial"/>
            </a:endParaRPr>
          </a:p>
        </p:txBody>
      </p:sp>
      <p:sp>
        <p:nvSpPr>
          <p:cNvPr id="425" name="Text 281"/>
          <p:cNvSpPr/>
          <p:nvPr/>
        </p:nvSpPr>
        <p:spPr>
          <a:xfrm>
            <a:off x="4669560" y="1161000"/>
            <a:ext cx="2334240" cy="328680"/>
          </a:xfrm>
          <a:prstGeom prst="rect">
            <a:avLst/>
          </a:prstGeom>
          <a:noFill/>
          <a:ln w="0">
            <a:noFill/>
          </a:ln>
        </p:spPr>
        <p:style>
          <a:lnRef idx="0"/>
          <a:fillRef idx="0"/>
          <a:effectRef idx="0"/>
          <a:fontRef idx="minor"/>
        </p:style>
        <p:txBody>
          <a:bodyPr lIns="0" rIns="0" tIns="0" bIns="0" anchor="t">
            <a:noAutofit/>
          </a:bodyPr>
          <a:p>
            <a:pPr marL="343080" indent="-343080">
              <a:lnSpc>
                <a:spcPts val="550"/>
              </a:lnSpc>
              <a:buClr>
                <a:srgbClr val="000000"/>
              </a:buClr>
              <a:buFont typeface="Symbol" charset="2"/>
              <a:buChar char=""/>
            </a:pPr>
            <a:r>
              <a:rPr b="0" lang="en-US" sz="450" spc="-1" strike="noStrike">
                <a:solidFill>
                  <a:srgbClr val="000000"/>
                </a:solidFill>
                <a:latin typeface="DM Sans"/>
                <a:ea typeface="DM Sans"/>
              </a:rPr>
              <a:t>ROI-aware allocation across tiers</a:t>
            </a:r>
            <a:endParaRPr b="0" lang="en-US" sz="450" spc="-1" strike="noStrike">
              <a:solidFill>
                <a:srgbClr val="000000"/>
              </a:solidFill>
              <a:latin typeface="Arial"/>
            </a:endParaRPr>
          </a:p>
          <a:p>
            <a:pPr marL="343080" indent="-343080">
              <a:lnSpc>
                <a:spcPts val="550"/>
              </a:lnSpc>
              <a:buClr>
                <a:srgbClr val="000000"/>
              </a:buClr>
              <a:buFont typeface="Symbol" charset="2"/>
              <a:buChar char=""/>
            </a:pPr>
            <a:r>
              <a:rPr b="0" lang="en-US" sz="450" spc="-1" strike="noStrike">
                <a:solidFill>
                  <a:srgbClr val="000000"/>
                </a:solidFill>
                <a:latin typeface="DM Sans"/>
                <a:ea typeface="DM Sans"/>
              </a:rPr>
              <a:t>Constraint satisfaction (min/max bounds)</a:t>
            </a:r>
            <a:endParaRPr b="0" lang="en-US" sz="450" spc="-1" strike="noStrike">
              <a:solidFill>
                <a:srgbClr val="000000"/>
              </a:solidFill>
              <a:latin typeface="Arial"/>
            </a:endParaRPr>
          </a:p>
          <a:p>
            <a:pPr marL="343080" indent="-343080">
              <a:lnSpc>
                <a:spcPts val="550"/>
              </a:lnSpc>
              <a:buClr>
                <a:srgbClr val="000000"/>
              </a:buClr>
              <a:buFont typeface="Symbol" charset="2"/>
              <a:buChar char=""/>
            </a:pPr>
            <a:r>
              <a:rPr b="0" lang="en-US" sz="450" spc="-1" strike="noStrike">
                <a:solidFill>
                  <a:srgbClr val="000000"/>
                </a:solidFill>
                <a:latin typeface="DM Sans"/>
                <a:ea typeface="DM Sans"/>
              </a:rPr>
              <a:t>Dynamic reallocation on demand signals</a:t>
            </a:r>
            <a:endParaRPr b="0" lang="en-US" sz="450" spc="-1" strike="noStrike">
              <a:solidFill>
                <a:srgbClr val="000000"/>
              </a:solidFill>
              <a:latin typeface="Arial"/>
            </a:endParaRPr>
          </a:p>
          <a:p>
            <a:pPr marL="343080" indent="-343080">
              <a:lnSpc>
                <a:spcPts val="550"/>
              </a:lnSpc>
              <a:buClr>
                <a:srgbClr val="000000"/>
              </a:buClr>
              <a:buFont typeface="Symbol" charset="2"/>
              <a:buChar char=""/>
            </a:pPr>
            <a:r>
              <a:rPr b="0" lang="en-US" sz="450" spc="-1" strike="noStrike">
                <a:solidFill>
                  <a:srgbClr val="000000"/>
                </a:solidFill>
                <a:latin typeface="DM Sans"/>
                <a:ea typeface="DM Sans"/>
              </a:rPr>
              <a:t>Audit trail for every allocation decision</a:t>
            </a:r>
            <a:endParaRPr b="0" lang="en-US" sz="450" spc="-1" strike="noStrike">
              <a:solidFill>
                <a:srgbClr val="000000"/>
              </a:solidFill>
              <a:latin typeface="Arial"/>
            </a:endParaRPr>
          </a:p>
        </p:txBody>
      </p:sp>
      <p:sp>
        <p:nvSpPr>
          <p:cNvPr id="426" name="Shape 143"/>
          <p:cNvSpPr/>
          <p:nvPr/>
        </p:nvSpPr>
        <p:spPr>
          <a:xfrm>
            <a:off x="2126520" y="1968120"/>
            <a:ext cx="763200" cy="101880"/>
          </a:xfrm>
          <a:prstGeom prst="roundRect">
            <a:avLst>
              <a:gd name="adj" fmla="val 77800"/>
            </a:avLst>
          </a:prstGeom>
          <a:solidFill>
            <a:srgbClr val="ffffff">
              <a:alpha val="20000"/>
            </a:srgbClr>
          </a:solidFill>
          <a:ln w="4763">
            <a:solidFill>
              <a:srgbClr val="000000"/>
            </a:solidFill>
            <a:round/>
          </a:ln>
        </p:spPr>
        <p:style>
          <a:lnRef idx="0"/>
          <a:fillRef idx="0"/>
          <a:effectRef idx="0"/>
          <a:fontRef idx="minor"/>
        </p:style>
        <p:txBody>
          <a:bodyPr lIns="90000" rIns="90000" tIns="28080" bIns="28080" anchor="t">
            <a:noAutofit/>
          </a:bodyPr>
          <a:p>
            <a:pPr>
              <a:lnSpc>
                <a:spcPct val="100000"/>
              </a:lnSpc>
            </a:pPr>
            <a:endParaRPr b="0" lang="en-US" sz="1800" spc="-1" strike="noStrike">
              <a:solidFill>
                <a:srgbClr val="000000"/>
              </a:solidFill>
              <a:latin typeface="Arial"/>
            </a:endParaRPr>
          </a:p>
        </p:txBody>
      </p:sp>
      <p:pic>
        <p:nvPicPr>
          <p:cNvPr id="427" name="Image 49" descr="preencoded.png"/>
          <p:cNvPicPr/>
          <p:nvPr/>
        </p:nvPicPr>
        <p:blipFill>
          <a:blip r:embed="rId1"/>
          <a:stretch/>
        </p:blipFill>
        <p:spPr>
          <a:xfrm>
            <a:off x="2160000" y="1990800"/>
            <a:ext cx="56160" cy="56160"/>
          </a:xfrm>
          <a:prstGeom prst="rect">
            <a:avLst/>
          </a:prstGeom>
          <a:ln w="0">
            <a:noFill/>
          </a:ln>
        </p:spPr>
      </p:pic>
      <p:sp>
        <p:nvSpPr>
          <p:cNvPr id="428" name="Text 282"/>
          <p:cNvSpPr/>
          <p:nvPr/>
        </p:nvSpPr>
        <p:spPr>
          <a:xfrm>
            <a:off x="2235960" y="1982160"/>
            <a:ext cx="620640" cy="73080"/>
          </a:xfrm>
          <a:prstGeom prst="rect">
            <a:avLst/>
          </a:prstGeom>
          <a:noFill/>
          <a:ln w="0">
            <a:noFill/>
          </a:ln>
        </p:spPr>
        <p:style>
          <a:lnRef idx="0"/>
          <a:fillRef idx="0"/>
          <a:effectRef idx="0"/>
          <a:fontRef idx="minor"/>
        </p:style>
        <p:txBody>
          <a:bodyPr wrap="none" lIns="0" rIns="0" tIns="0" bIns="0" anchor="t">
            <a:noAutofit/>
          </a:bodyPr>
          <a:p>
            <a:pPr>
              <a:lnSpc>
                <a:spcPts val="550"/>
              </a:lnSpc>
              <a:tabLst>
                <a:tab algn="l" pos="0"/>
              </a:tabLst>
            </a:pPr>
            <a:r>
              <a:rPr b="0" lang="en-US" sz="450" spc="-1" strike="noStrike">
                <a:solidFill>
                  <a:srgbClr val="454240"/>
                </a:solidFill>
                <a:latin typeface="-apple-system, BlinkMacSystemFont, Segoe UI, Roboto, Helvetica Neue, Arial, sans-serif Medium"/>
                <a:ea typeface="-apple-system, BlinkMacSystemFont, Segoe UI, Roboto, Helvetica Neue, Arial, sans-serif Medium"/>
              </a:rPr>
              <a:t>Forecasted Budget ($K)</a:t>
            </a:r>
            <a:endParaRPr b="0" lang="en-US" sz="450" spc="-1" strike="noStrike">
              <a:solidFill>
                <a:srgbClr val="000000"/>
              </a:solidFill>
              <a:latin typeface="Arial"/>
            </a:endParaRPr>
          </a:p>
        </p:txBody>
      </p:sp>
      <p:sp>
        <p:nvSpPr>
          <p:cNvPr id="429" name="Shape 144"/>
          <p:cNvSpPr/>
          <p:nvPr/>
        </p:nvSpPr>
        <p:spPr>
          <a:xfrm>
            <a:off x="2928960" y="1968120"/>
            <a:ext cx="609840" cy="101880"/>
          </a:xfrm>
          <a:prstGeom prst="roundRect">
            <a:avLst>
              <a:gd name="adj" fmla="val 77800"/>
            </a:avLst>
          </a:prstGeom>
          <a:solidFill>
            <a:srgbClr val="ffffff">
              <a:alpha val="20000"/>
            </a:srgbClr>
          </a:solidFill>
          <a:ln w="4763">
            <a:solidFill>
              <a:srgbClr val="000000"/>
            </a:solidFill>
            <a:round/>
          </a:ln>
        </p:spPr>
        <p:style>
          <a:lnRef idx="0"/>
          <a:fillRef idx="0"/>
          <a:effectRef idx="0"/>
          <a:fontRef idx="minor"/>
        </p:style>
        <p:txBody>
          <a:bodyPr lIns="90000" rIns="90000" tIns="28080" bIns="28080" anchor="t">
            <a:noAutofit/>
          </a:bodyPr>
          <a:p>
            <a:pPr>
              <a:lnSpc>
                <a:spcPct val="100000"/>
              </a:lnSpc>
            </a:pPr>
            <a:endParaRPr b="0" lang="en-US" sz="1800" spc="-1" strike="noStrike">
              <a:solidFill>
                <a:srgbClr val="000000"/>
              </a:solidFill>
              <a:latin typeface="Arial"/>
            </a:endParaRPr>
          </a:p>
        </p:txBody>
      </p:sp>
      <p:pic>
        <p:nvPicPr>
          <p:cNvPr id="430" name="Image 50" descr="preencoded.png"/>
          <p:cNvPicPr/>
          <p:nvPr/>
        </p:nvPicPr>
        <p:blipFill>
          <a:blip r:embed="rId2"/>
          <a:stretch/>
        </p:blipFill>
        <p:spPr>
          <a:xfrm>
            <a:off x="2962440" y="1990800"/>
            <a:ext cx="56160" cy="56160"/>
          </a:xfrm>
          <a:prstGeom prst="rect">
            <a:avLst/>
          </a:prstGeom>
          <a:ln w="0">
            <a:noFill/>
          </a:ln>
        </p:spPr>
      </p:pic>
      <p:sp>
        <p:nvSpPr>
          <p:cNvPr id="431" name="Text 283"/>
          <p:cNvSpPr/>
          <p:nvPr/>
        </p:nvSpPr>
        <p:spPr>
          <a:xfrm>
            <a:off x="3038760" y="1982160"/>
            <a:ext cx="466920" cy="73080"/>
          </a:xfrm>
          <a:prstGeom prst="rect">
            <a:avLst/>
          </a:prstGeom>
          <a:noFill/>
          <a:ln w="0">
            <a:noFill/>
          </a:ln>
        </p:spPr>
        <p:style>
          <a:lnRef idx="0"/>
          <a:fillRef idx="0"/>
          <a:effectRef idx="0"/>
          <a:fontRef idx="minor"/>
        </p:style>
        <p:txBody>
          <a:bodyPr wrap="none" lIns="0" rIns="0" tIns="0" bIns="0" anchor="t">
            <a:noAutofit/>
          </a:bodyPr>
          <a:p>
            <a:pPr>
              <a:lnSpc>
                <a:spcPts val="550"/>
              </a:lnSpc>
              <a:tabLst>
                <a:tab algn="l" pos="0"/>
              </a:tabLst>
            </a:pPr>
            <a:r>
              <a:rPr b="0" lang="en-US" sz="450" spc="-1" strike="noStrike">
                <a:solidFill>
                  <a:srgbClr val="454240"/>
                </a:solidFill>
                <a:latin typeface="-apple-system, BlinkMacSystemFont, Segoe UI, Roboto, Helvetica Neue, Arial, sans-serif Medium"/>
                <a:ea typeface="-apple-system, BlinkMacSystemFont, Segoe UI, Roboto, Helvetica Neue, Arial, sans-serif Medium"/>
              </a:rPr>
              <a:t>Actual Spend ($K)</a:t>
            </a:r>
            <a:endParaRPr b="0" lang="en-US" sz="450" spc="-1" strike="noStrike">
              <a:solidFill>
                <a:srgbClr val="000000"/>
              </a:solidFill>
              <a:latin typeface="Arial"/>
            </a:endParaRPr>
          </a:p>
        </p:txBody>
      </p:sp>
      <p:pic>
        <p:nvPicPr>
          <p:cNvPr id="432" name="Image 51" descr="preencoded.png"/>
          <p:cNvPicPr/>
          <p:nvPr/>
        </p:nvPicPr>
        <p:blipFill>
          <a:blip r:embed="rId3"/>
          <a:stretch/>
        </p:blipFill>
        <p:spPr>
          <a:xfrm>
            <a:off x="2126520" y="2118600"/>
            <a:ext cx="4889880" cy="1875240"/>
          </a:xfrm>
          <a:prstGeom prst="rect">
            <a:avLst/>
          </a:prstGeom>
          <a:ln w="0">
            <a:noFill/>
          </a:ln>
        </p:spPr>
      </p:pic>
      <p:sp>
        <p:nvSpPr>
          <p:cNvPr id="433" name="Text 284"/>
          <p:cNvSpPr/>
          <p:nvPr/>
        </p:nvSpPr>
        <p:spPr>
          <a:xfrm>
            <a:off x="2126520" y="4741560"/>
            <a:ext cx="4889880" cy="73440"/>
          </a:xfrm>
          <a:prstGeom prst="rect">
            <a:avLst/>
          </a:prstGeom>
          <a:noFill/>
          <a:ln w="0">
            <a:noFill/>
          </a:ln>
        </p:spPr>
        <p:style>
          <a:lnRef idx="0"/>
          <a:fillRef idx="0"/>
          <a:effectRef idx="0"/>
          <a:fontRef idx="minor"/>
        </p:style>
        <p:txBody>
          <a:bodyPr wrap="none" lIns="0" rIns="0" tIns="0" bIns="0" anchor="t">
            <a:noAutofit/>
          </a:bodyPr>
          <a:p>
            <a:pPr>
              <a:lnSpc>
                <a:spcPts val="550"/>
              </a:lnSpc>
              <a:tabLst>
                <a:tab algn="l" pos="0"/>
              </a:tabLst>
            </a:pPr>
            <a:r>
              <a:rPr b="0" lang="en-US" sz="450" spc="-1" strike="noStrike">
                <a:solidFill>
                  <a:srgbClr val="454240"/>
                </a:solidFill>
                <a:latin typeface="DM Sans"/>
                <a:ea typeface="DM Sans"/>
              </a:rPr>
              <a:t>Forecast accuracy is validated against actual spend monthly, with typical MAPE below 8% across product categories.</a:t>
            </a:r>
            <a:endParaRPr b="0" lang="en-US" sz="450" spc="-1" strike="noStrike">
              <a:solidFill>
                <a:srgbClr val="000000"/>
              </a:solidFill>
              <a:latin typeface="Arial"/>
            </a:endParaRPr>
          </a:p>
        </p:txBody>
      </p:sp>
      <p:pic>
        <p:nvPicPr>
          <p:cNvPr id="434" name="" descr=""/>
          <p:cNvPicPr/>
          <p:nvPr/>
        </p:nvPicPr>
        <p:blipFill>
          <a:blip r:embed="rId4"/>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Shape 145"/>
          <p:cNvSpPr/>
          <p:nvPr/>
        </p:nvSpPr>
        <p:spPr>
          <a:xfrm>
            <a:off x="827280" y="321840"/>
            <a:ext cx="509760" cy="163080"/>
          </a:xfrm>
          <a:prstGeom prst="roundRect">
            <a:avLst>
              <a:gd name="adj" fmla="val 19439"/>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36" name="Text 285"/>
          <p:cNvSpPr/>
          <p:nvPr/>
        </p:nvSpPr>
        <p:spPr>
          <a:xfrm>
            <a:off x="884160" y="350280"/>
            <a:ext cx="396000" cy="106200"/>
          </a:xfrm>
          <a:prstGeom prst="rect">
            <a:avLst/>
          </a:prstGeom>
          <a:noFill/>
          <a:ln w="0">
            <a:noFill/>
          </a:ln>
        </p:spPr>
        <p:style>
          <a:lnRef idx="0"/>
          <a:fillRef idx="0"/>
          <a:effectRef idx="0"/>
          <a:fontRef idx="minor"/>
        </p:style>
        <p:txBody>
          <a:bodyPr wrap="none" lIns="0" rIns="0" tIns="0" bIns="0" anchor="t">
            <a:noAutofit/>
          </a:bodyPr>
          <a:p>
            <a:pPr>
              <a:lnSpc>
                <a:spcPts val="799"/>
              </a:lnSpc>
              <a:tabLst>
                <a:tab algn="l" pos="0"/>
              </a:tabLst>
            </a:pPr>
            <a:r>
              <a:rPr b="0" lang="en-US" sz="550" spc="-1" strike="noStrike">
                <a:solidFill>
                  <a:srgbClr val="454240"/>
                </a:solidFill>
                <a:latin typeface="DM Sans"/>
                <a:ea typeface="DM Sans"/>
              </a:rPr>
              <a:t>AI COPILOT</a:t>
            </a:r>
            <a:endParaRPr b="0" lang="en-US" sz="550" spc="-1" strike="noStrike">
              <a:solidFill>
                <a:srgbClr val="000000"/>
              </a:solidFill>
              <a:latin typeface="Arial"/>
            </a:endParaRPr>
          </a:p>
        </p:txBody>
      </p:sp>
      <p:sp>
        <p:nvSpPr>
          <p:cNvPr id="437" name="Text 286"/>
          <p:cNvSpPr/>
          <p:nvPr/>
        </p:nvSpPr>
        <p:spPr>
          <a:xfrm>
            <a:off x="827280" y="515160"/>
            <a:ext cx="2494800" cy="295560"/>
          </a:xfrm>
          <a:prstGeom prst="rect">
            <a:avLst/>
          </a:prstGeom>
          <a:noFill/>
          <a:ln w="0">
            <a:noFill/>
          </a:ln>
        </p:spPr>
        <p:style>
          <a:lnRef idx="0"/>
          <a:fillRef idx="0"/>
          <a:effectRef idx="0"/>
          <a:fontRef idx="minor"/>
        </p:style>
        <p:txBody>
          <a:bodyPr wrap="none" lIns="0" rIns="0" tIns="0" bIns="0" anchor="t">
            <a:noAutofit/>
          </a:bodyPr>
          <a:p>
            <a:pPr>
              <a:lnSpc>
                <a:spcPts val="2299"/>
              </a:lnSpc>
              <a:tabLst>
                <a:tab algn="l" pos="0"/>
              </a:tabLst>
            </a:pPr>
            <a:r>
              <a:rPr b="0" lang="en-US" sz="1850" spc="-1" strike="noStrike">
                <a:solidFill>
                  <a:srgbClr val="5c4e3d"/>
                </a:solidFill>
                <a:latin typeface="Libre Baskerville"/>
                <a:ea typeface="Libre Baskerville"/>
              </a:rPr>
              <a:t>AI Service &amp; Copilot</a:t>
            </a:r>
            <a:endParaRPr b="0" lang="en-US" sz="1850" spc="-1" strike="noStrike">
              <a:solidFill>
                <a:srgbClr val="000000"/>
              </a:solidFill>
              <a:latin typeface="Arial"/>
            </a:endParaRPr>
          </a:p>
        </p:txBody>
      </p:sp>
      <p:sp>
        <p:nvSpPr>
          <p:cNvPr id="438" name="Text 287"/>
          <p:cNvSpPr/>
          <p:nvPr/>
        </p:nvSpPr>
        <p:spPr>
          <a:xfrm>
            <a:off x="827280" y="920880"/>
            <a:ext cx="7488000" cy="267120"/>
          </a:xfrm>
          <a:prstGeom prst="rect">
            <a:avLst/>
          </a:prstGeom>
          <a:noFill/>
          <a:ln w="0">
            <a:noFill/>
          </a:ln>
        </p:spPr>
        <p:style>
          <a:lnRef idx="0"/>
          <a:fillRef idx="0"/>
          <a:effectRef idx="0"/>
          <a:fontRef idx="minor"/>
        </p:style>
        <p:txBody>
          <a:bodyPr lIns="0" rIns="0" tIns="0" bIns="0" anchor="t">
            <a:noAutofit/>
          </a:bodyPr>
          <a:p>
            <a:pPr>
              <a:lnSpc>
                <a:spcPts val="1049"/>
              </a:lnSpc>
              <a:tabLst>
                <a:tab algn="l" pos="0"/>
              </a:tabLst>
            </a:pPr>
            <a:r>
              <a:rPr b="0" lang="en-US" sz="700" spc="-1" strike="noStrike">
                <a:solidFill>
                  <a:srgbClr val="454240"/>
                </a:solidFill>
                <a:latin typeface="DM Sans"/>
                <a:ea typeface="DM Sans"/>
              </a:rPr>
              <a:t>A </a:t>
            </a:r>
            <a:r>
              <a:rPr b="1" lang="en-US" sz="700" spc="-1" strike="noStrike">
                <a:solidFill>
                  <a:srgbClr val="454240"/>
                </a:solidFill>
                <a:latin typeface="DM Sans"/>
                <a:ea typeface="DM Sans"/>
              </a:rPr>
              <a:t>RAG-based natural language assistant</a:t>
            </a:r>
            <a:r>
              <a:rPr b="0" lang="en-US" sz="700" spc="-1" strike="noStrike">
                <a:solidFill>
                  <a:srgbClr val="454240"/>
                </a:solidFill>
                <a:latin typeface="DM Sans"/>
                <a:ea typeface="DM Sans"/>
              </a:rPr>
              <a:t> enables scheme designers, product managers, and finance teams to query the system in plain English. Responses are grounded in enterprise data — not hallucinated — through retrieval-augmented generation over curated scheme documents, policy repositories, and KPI metadata.</a:t>
            </a:r>
            <a:endParaRPr b="0" lang="en-US" sz="700" spc="-1" strike="noStrike">
              <a:solidFill>
                <a:srgbClr val="000000"/>
              </a:solidFill>
              <a:latin typeface="Arial"/>
            </a:endParaRPr>
          </a:p>
        </p:txBody>
      </p:sp>
      <p:pic>
        <p:nvPicPr>
          <p:cNvPr id="439" name="Image 52" descr="preencoded.png"/>
          <p:cNvPicPr/>
          <p:nvPr/>
        </p:nvPicPr>
        <p:blipFill>
          <a:blip r:embed="rId1"/>
          <a:stretch/>
        </p:blipFill>
        <p:spPr>
          <a:xfrm>
            <a:off x="827280" y="1270800"/>
            <a:ext cx="3743640" cy="378720"/>
          </a:xfrm>
          <a:prstGeom prst="rect">
            <a:avLst/>
          </a:prstGeom>
          <a:ln w="0">
            <a:noFill/>
          </a:ln>
        </p:spPr>
      </p:pic>
      <p:sp>
        <p:nvSpPr>
          <p:cNvPr id="440" name="Text 288"/>
          <p:cNvSpPr/>
          <p:nvPr/>
        </p:nvSpPr>
        <p:spPr>
          <a:xfrm>
            <a:off x="922320" y="172368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User Query</a:t>
            </a:r>
            <a:endParaRPr b="0" lang="en-US" sz="900" spc="-1" strike="noStrike">
              <a:solidFill>
                <a:srgbClr val="000000"/>
              </a:solidFill>
              <a:latin typeface="Arial"/>
            </a:endParaRPr>
          </a:p>
        </p:txBody>
      </p:sp>
      <p:sp>
        <p:nvSpPr>
          <p:cNvPr id="441" name="Text 289"/>
          <p:cNvSpPr/>
          <p:nvPr/>
        </p:nvSpPr>
        <p:spPr>
          <a:xfrm>
            <a:off x="922320" y="1915560"/>
            <a:ext cx="355356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Natural language question about schemes, budgets, or dealer performance</a:t>
            </a:r>
            <a:endParaRPr b="0" lang="en-US" sz="700" spc="-1" strike="noStrike">
              <a:solidFill>
                <a:srgbClr val="000000"/>
              </a:solidFill>
              <a:latin typeface="Arial"/>
            </a:endParaRPr>
          </a:p>
        </p:txBody>
      </p:sp>
      <p:pic>
        <p:nvPicPr>
          <p:cNvPr id="442" name="Image 53" descr="preencoded.png"/>
          <p:cNvPicPr/>
          <p:nvPr/>
        </p:nvPicPr>
        <p:blipFill>
          <a:blip r:embed="rId2"/>
          <a:stretch/>
        </p:blipFill>
        <p:spPr>
          <a:xfrm>
            <a:off x="4572000" y="1270800"/>
            <a:ext cx="3743640" cy="378720"/>
          </a:xfrm>
          <a:prstGeom prst="rect">
            <a:avLst/>
          </a:prstGeom>
          <a:ln w="0">
            <a:noFill/>
          </a:ln>
        </p:spPr>
      </p:pic>
      <p:sp>
        <p:nvSpPr>
          <p:cNvPr id="443" name="Text 290"/>
          <p:cNvSpPr/>
          <p:nvPr/>
        </p:nvSpPr>
        <p:spPr>
          <a:xfrm>
            <a:off x="4667040" y="172368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RAG Retrieval</a:t>
            </a:r>
            <a:endParaRPr b="0" lang="en-US" sz="900" spc="-1" strike="noStrike">
              <a:solidFill>
                <a:srgbClr val="000000"/>
              </a:solidFill>
              <a:latin typeface="Arial"/>
            </a:endParaRPr>
          </a:p>
        </p:txBody>
      </p:sp>
      <p:sp>
        <p:nvSpPr>
          <p:cNvPr id="444" name="Text 291"/>
          <p:cNvSpPr/>
          <p:nvPr/>
        </p:nvSpPr>
        <p:spPr>
          <a:xfrm>
            <a:off x="4667040" y="1915560"/>
            <a:ext cx="355356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Relevant documents and KPIs retrieved from vector store via pgvector</a:t>
            </a:r>
            <a:endParaRPr b="0" lang="en-US" sz="700" spc="-1" strike="noStrike">
              <a:solidFill>
                <a:srgbClr val="000000"/>
              </a:solidFill>
              <a:latin typeface="Arial"/>
            </a:endParaRPr>
          </a:p>
        </p:txBody>
      </p:sp>
      <p:pic>
        <p:nvPicPr>
          <p:cNvPr id="445" name="Image 54" descr="preencoded.png"/>
          <p:cNvPicPr/>
          <p:nvPr/>
        </p:nvPicPr>
        <p:blipFill>
          <a:blip r:embed="rId3"/>
          <a:stretch/>
        </p:blipFill>
        <p:spPr>
          <a:xfrm>
            <a:off x="827280" y="2144520"/>
            <a:ext cx="3743640" cy="378720"/>
          </a:xfrm>
          <a:prstGeom prst="rect">
            <a:avLst/>
          </a:prstGeom>
          <a:ln w="0">
            <a:noFill/>
          </a:ln>
        </p:spPr>
      </p:pic>
      <p:sp>
        <p:nvSpPr>
          <p:cNvPr id="446" name="Text 292"/>
          <p:cNvSpPr/>
          <p:nvPr/>
        </p:nvSpPr>
        <p:spPr>
          <a:xfrm>
            <a:off x="922320" y="259704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LLM Synthesis</a:t>
            </a:r>
            <a:endParaRPr b="0" lang="en-US" sz="900" spc="-1" strike="noStrike">
              <a:solidFill>
                <a:srgbClr val="000000"/>
              </a:solidFill>
              <a:latin typeface="Arial"/>
            </a:endParaRPr>
          </a:p>
        </p:txBody>
      </p:sp>
      <p:sp>
        <p:nvSpPr>
          <p:cNvPr id="447" name="Text 293"/>
          <p:cNvSpPr/>
          <p:nvPr/>
        </p:nvSpPr>
        <p:spPr>
          <a:xfrm>
            <a:off x="922320" y="2788920"/>
            <a:ext cx="355356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Grounded response generated with citations and data references</a:t>
            </a:r>
            <a:endParaRPr b="0" lang="en-US" sz="700" spc="-1" strike="noStrike">
              <a:solidFill>
                <a:srgbClr val="000000"/>
              </a:solidFill>
              <a:latin typeface="Arial"/>
            </a:endParaRPr>
          </a:p>
        </p:txBody>
      </p:sp>
      <p:pic>
        <p:nvPicPr>
          <p:cNvPr id="448" name="Image 55" descr="preencoded.png"/>
          <p:cNvPicPr/>
          <p:nvPr/>
        </p:nvPicPr>
        <p:blipFill>
          <a:blip r:embed="rId4"/>
          <a:stretch/>
        </p:blipFill>
        <p:spPr>
          <a:xfrm>
            <a:off x="4572000" y="2144520"/>
            <a:ext cx="3743640" cy="378720"/>
          </a:xfrm>
          <a:prstGeom prst="rect">
            <a:avLst/>
          </a:prstGeom>
          <a:ln w="0">
            <a:noFill/>
          </a:ln>
        </p:spPr>
      </p:pic>
      <p:sp>
        <p:nvSpPr>
          <p:cNvPr id="449" name="Text 294"/>
          <p:cNvSpPr/>
          <p:nvPr/>
        </p:nvSpPr>
        <p:spPr>
          <a:xfrm>
            <a:off x="4667040" y="259704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Streaming Output</a:t>
            </a:r>
            <a:endParaRPr b="0" lang="en-US" sz="900" spc="-1" strike="noStrike">
              <a:solidFill>
                <a:srgbClr val="000000"/>
              </a:solidFill>
              <a:latin typeface="Arial"/>
            </a:endParaRPr>
          </a:p>
        </p:txBody>
      </p:sp>
      <p:sp>
        <p:nvSpPr>
          <p:cNvPr id="450" name="Text 295"/>
          <p:cNvSpPr/>
          <p:nvPr/>
        </p:nvSpPr>
        <p:spPr>
          <a:xfrm>
            <a:off x="4667040" y="2788920"/>
            <a:ext cx="355356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Real-time token streaming to UI with low-latency response times</a:t>
            </a:r>
            <a:endParaRPr b="0" lang="en-US" sz="700" spc="-1" strike="noStrike">
              <a:solidFill>
                <a:srgbClr val="000000"/>
              </a:solidFill>
              <a:latin typeface="Arial"/>
            </a:endParaRPr>
          </a:p>
        </p:txBody>
      </p:sp>
      <p:sp>
        <p:nvSpPr>
          <p:cNvPr id="451" name="Shape 146"/>
          <p:cNvSpPr/>
          <p:nvPr/>
        </p:nvSpPr>
        <p:spPr>
          <a:xfrm>
            <a:off x="827280" y="3099960"/>
            <a:ext cx="3707280" cy="524520"/>
          </a:xfrm>
          <a:prstGeom prst="roundRect">
            <a:avLst>
              <a:gd name="adj" fmla="val 7592"/>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52" name="Text 296"/>
          <p:cNvSpPr/>
          <p:nvPr/>
        </p:nvSpPr>
        <p:spPr>
          <a:xfrm>
            <a:off x="927000" y="319968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Partner Agent</a:t>
            </a:r>
            <a:endParaRPr b="0" lang="en-US" sz="900" spc="-1" strike="noStrike">
              <a:solidFill>
                <a:srgbClr val="000000"/>
              </a:solidFill>
              <a:latin typeface="Arial"/>
            </a:endParaRPr>
          </a:p>
        </p:txBody>
      </p:sp>
      <p:sp>
        <p:nvSpPr>
          <p:cNvPr id="453" name="Text 297"/>
          <p:cNvSpPr/>
          <p:nvPr/>
        </p:nvSpPr>
        <p:spPr>
          <a:xfrm>
            <a:off x="927000" y="3391560"/>
            <a:ext cx="350784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Dealer and partner queries</a:t>
            </a:r>
            <a:endParaRPr b="0" lang="en-US" sz="700" spc="-1" strike="noStrike">
              <a:solidFill>
                <a:srgbClr val="000000"/>
              </a:solidFill>
              <a:latin typeface="Arial"/>
            </a:endParaRPr>
          </a:p>
        </p:txBody>
      </p:sp>
      <p:sp>
        <p:nvSpPr>
          <p:cNvPr id="454" name="Shape 147"/>
          <p:cNvSpPr/>
          <p:nvPr/>
        </p:nvSpPr>
        <p:spPr>
          <a:xfrm>
            <a:off x="4608360" y="3099960"/>
            <a:ext cx="3707280" cy="524520"/>
          </a:xfrm>
          <a:prstGeom prst="roundRect">
            <a:avLst>
              <a:gd name="adj" fmla="val 7592"/>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55" name="Text 298"/>
          <p:cNvSpPr/>
          <p:nvPr/>
        </p:nvSpPr>
        <p:spPr>
          <a:xfrm>
            <a:off x="4708080" y="319968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Product Agent</a:t>
            </a:r>
            <a:endParaRPr b="0" lang="en-US" sz="900" spc="-1" strike="noStrike">
              <a:solidFill>
                <a:srgbClr val="000000"/>
              </a:solidFill>
              <a:latin typeface="Arial"/>
            </a:endParaRPr>
          </a:p>
        </p:txBody>
      </p:sp>
      <p:sp>
        <p:nvSpPr>
          <p:cNvPr id="456" name="Text 299"/>
          <p:cNvSpPr/>
          <p:nvPr/>
        </p:nvSpPr>
        <p:spPr>
          <a:xfrm>
            <a:off x="4708080" y="3391560"/>
            <a:ext cx="350784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Scheme and product intelligence</a:t>
            </a:r>
            <a:endParaRPr b="0" lang="en-US" sz="700" spc="-1" strike="noStrike">
              <a:solidFill>
                <a:srgbClr val="000000"/>
              </a:solidFill>
              <a:latin typeface="Arial"/>
            </a:endParaRPr>
          </a:p>
        </p:txBody>
      </p:sp>
      <p:sp>
        <p:nvSpPr>
          <p:cNvPr id="457" name="Shape 148"/>
          <p:cNvSpPr/>
          <p:nvPr/>
        </p:nvSpPr>
        <p:spPr>
          <a:xfrm>
            <a:off x="827280" y="3697920"/>
            <a:ext cx="3707280" cy="524520"/>
          </a:xfrm>
          <a:prstGeom prst="roundRect">
            <a:avLst>
              <a:gd name="adj" fmla="val 7592"/>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58" name="Text 300"/>
          <p:cNvSpPr/>
          <p:nvPr/>
        </p:nvSpPr>
        <p:spPr>
          <a:xfrm>
            <a:off x="927000" y="379764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Budget Agent</a:t>
            </a:r>
            <a:endParaRPr b="0" lang="en-US" sz="900" spc="-1" strike="noStrike">
              <a:solidFill>
                <a:srgbClr val="000000"/>
              </a:solidFill>
              <a:latin typeface="Arial"/>
            </a:endParaRPr>
          </a:p>
        </p:txBody>
      </p:sp>
      <p:sp>
        <p:nvSpPr>
          <p:cNvPr id="459" name="Text 301"/>
          <p:cNvSpPr/>
          <p:nvPr/>
        </p:nvSpPr>
        <p:spPr>
          <a:xfrm>
            <a:off x="927000" y="3989520"/>
            <a:ext cx="350784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Spend and allocation insights</a:t>
            </a:r>
            <a:endParaRPr b="0" lang="en-US" sz="700" spc="-1" strike="noStrike">
              <a:solidFill>
                <a:srgbClr val="000000"/>
              </a:solidFill>
              <a:latin typeface="Arial"/>
            </a:endParaRPr>
          </a:p>
        </p:txBody>
      </p:sp>
      <p:sp>
        <p:nvSpPr>
          <p:cNvPr id="460" name="Shape 149"/>
          <p:cNvSpPr/>
          <p:nvPr/>
        </p:nvSpPr>
        <p:spPr>
          <a:xfrm>
            <a:off x="4608360" y="3697920"/>
            <a:ext cx="3707280" cy="524520"/>
          </a:xfrm>
          <a:prstGeom prst="roundRect">
            <a:avLst>
              <a:gd name="adj" fmla="val 7592"/>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61" name="Text 302"/>
          <p:cNvSpPr/>
          <p:nvPr/>
        </p:nvSpPr>
        <p:spPr>
          <a:xfrm>
            <a:off x="4708080" y="379764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ROI Agent</a:t>
            </a:r>
            <a:endParaRPr b="0" lang="en-US" sz="900" spc="-1" strike="noStrike">
              <a:solidFill>
                <a:srgbClr val="000000"/>
              </a:solidFill>
              <a:latin typeface="Arial"/>
            </a:endParaRPr>
          </a:p>
        </p:txBody>
      </p:sp>
      <p:sp>
        <p:nvSpPr>
          <p:cNvPr id="462" name="Text 303"/>
          <p:cNvSpPr/>
          <p:nvPr/>
        </p:nvSpPr>
        <p:spPr>
          <a:xfrm>
            <a:off x="4708080" y="3989520"/>
            <a:ext cx="350784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Return and impact analysis</a:t>
            </a:r>
            <a:endParaRPr b="0" lang="en-US" sz="700" spc="-1" strike="noStrike">
              <a:solidFill>
                <a:srgbClr val="000000"/>
              </a:solidFill>
              <a:latin typeface="Arial"/>
            </a:endParaRPr>
          </a:p>
        </p:txBody>
      </p:sp>
      <p:sp>
        <p:nvSpPr>
          <p:cNvPr id="463" name="Shape 150"/>
          <p:cNvSpPr/>
          <p:nvPr/>
        </p:nvSpPr>
        <p:spPr>
          <a:xfrm>
            <a:off x="827280" y="4296240"/>
            <a:ext cx="3707280" cy="524520"/>
          </a:xfrm>
          <a:prstGeom prst="roundRect">
            <a:avLst>
              <a:gd name="adj" fmla="val 7592"/>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64" name="Text 304"/>
          <p:cNvSpPr/>
          <p:nvPr/>
        </p:nvSpPr>
        <p:spPr>
          <a:xfrm>
            <a:off x="927000" y="439596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Compliance Agent</a:t>
            </a:r>
            <a:endParaRPr b="0" lang="en-US" sz="900" spc="-1" strike="noStrike">
              <a:solidFill>
                <a:srgbClr val="000000"/>
              </a:solidFill>
              <a:latin typeface="Arial"/>
            </a:endParaRPr>
          </a:p>
        </p:txBody>
      </p:sp>
      <p:sp>
        <p:nvSpPr>
          <p:cNvPr id="465" name="Text 305"/>
          <p:cNvSpPr/>
          <p:nvPr/>
        </p:nvSpPr>
        <p:spPr>
          <a:xfrm>
            <a:off x="927000" y="4587840"/>
            <a:ext cx="350784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Policy and rule checks</a:t>
            </a:r>
            <a:endParaRPr b="0" lang="en-US" sz="700" spc="-1" strike="noStrike">
              <a:solidFill>
                <a:srgbClr val="000000"/>
              </a:solidFill>
              <a:latin typeface="Arial"/>
            </a:endParaRPr>
          </a:p>
        </p:txBody>
      </p:sp>
      <p:sp>
        <p:nvSpPr>
          <p:cNvPr id="466" name="Shape 151"/>
          <p:cNvSpPr/>
          <p:nvPr/>
        </p:nvSpPr>
        <p:spPr>
          <a:xfrm>
            <a:off x="4608360" y="4296240"/>
            <a:ext cx="3707280" cy="524520"/>
          </a:xfrm>
          <a:prstGeom prst="roundRect">
            <a:avLst>
              <a:gd name="adj" fmla="val 7592"/>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67" name="Text 306"/>
          <p:cNvSpPr/>
          <p:nvPr/>
        </p:nvSpPr>
        <p:spPr>
          <a:xfrm>
            <a:off x="4708080" y="4395960"/>
            <a:ext cx="1186200" cy="14724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900" spc="-1" strike="noStrike">
                <a:solidFill>
                  <a:srgbClr val="454240"/>
                </a:solidFill>
                <a:latin typeface="Libre Baskerville"/>
                <a:ea typeface="Libre Baskerville"/>
              </a:rPr>
              <a:t>Conflict Agent</a:t>
            </a:r>
            <a:endParaRPr b="0" lang="en-US" sz="900" spc="-1" strike="noStrike">
              <a:solidFill>
                <a:srgbClr val="000000"/>
              </a:solidFill>
              <a:latin typeface="Arial"/>
            </a:endParaRPr>
          </a:p>
        </p:txBody>
      </p:sp>
      <p:sp>
        <p:nvSpPr>
          <p:cNvPr id="468" name="Text 307"/>
          <p:cNvSpPr/>
          <p:nvPr/>
        </p:nvSpPr>
        <p:spPr>
          <a:xfrm>
            <a:off x="4708080" y="4587840"/>
            <a:ext cx="3507840" cy="1328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700" spc="-1" strike="noStrike">
                <a:solidFill>
                  <a:srgbClr val="454240"/>
                </a:solidFill>
                <a:latin typeface="DM Sans"/>
                <a:ea typeface="DM Sans"/>
              </a:rPr>
              <a:t>Scheme conflict detection</a:t>
            </a:r>
            <a:endParaRPr b="0" lang="en-US" sz="700" spc="-1" strike="noStrike">
              <a:solidFill>
                <a:srgbClr val="000000"/>
              </a:solidFill>
              <a:latin typeface="Arial"/>
            </a:endParaRPr>
          </a:p>
        </p:txBody>
      </p:sp>
      <p:pic>
        <p:nvPicPr>
          <p:cNvPr id="469" name="" descr=""/>
          <p:cNvPicPr/>
          <p:nvPr/>
        </p:nvPicPr>
        <p:blipFill>
          <a:blip r:embed="rId5"/>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Shape 152"/>
          <p:cNvSpPr/>
          <p:nvPr/>
        </p:nvSpPr>
        <p:spPr>
          <a:xfrm>
            <a:off x="1056600" y="270000"/>
            <a:ext cx="693360" cy="150480"/>
          </a:xfrm>
          <a:prstGeom prst="roundRect">
            <a:avLst>
              <a:gd name="adj" fmla="val 19773"/>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71" name="Text 308"/>
          <p:cNvSpPr/>
          <p:nvPr/>
        </p:nvSpPr>
        <p:spPr>
          <a:xfrm>
            <a:off x="1109880" y="297000"/>
            <a:ext cx="586440" cy="96840"/>
          </a:xfrm>
          <a:prstGeom prst="rect">
            <a:avLst/>
          </a:prstGeom>
          <a:noFill/>
          <a:ln w="0">
            <a:noFill/>
          </a:ln>
        </p:spPr>
        <p:style>
          <a:lnRef idx="0"/>
          <a:fillRef idx="0"/>
          <a:effectRef idx="0"/>
          <a:fontRef idx="minor"/>
        </p:style>
        <p:txBody>
          <a:bodyPr wrap="none" lIns="0" rIns="0" tIns="0" bIns="0" anchor="t">
            <a:noAutofit/>
          </a:bodyPr>
          <a:p>
            <a:pPr>
              <a:lnSpc>
                <a:spcPts val="751"/>
              </a:lnSpc>
              <a:tabLst>
                <a:tab algn="l" pos="0"/>
              </a:tabLst>
            </a:pPr>
            <a:r>
              <a:rPr b="0" lang="en-US" sz="550" spc="-1" strike="noStrike">
                <a:solidFill>
                  <a:srgbClr val="454240"/>
                </a:solidFill>
                <a:latin typeface="DM Sans"/>
                <a:ea typeface="DM Sans"/>
              </a:rPr>
              <a:t>ANALYTICS LAYER</a:t>
            </a:r>
            <a:endParaRPr b="0" lang="en-US" sz="550" spc="-1" strike="noStrike">
              <a:solidFill>
                <a:srgbClr val="000000"/>
              </a:solidFill>
              <a:latin typeface="Arial"/>
            </a:endParaRPr>
          </a:p>
        </p:txBody>
      </p:sp>
      <p:sp>
        <p:nvSpPr>
          <p:cNvPr id="472" name="Text 309"/>
          <p:cNvSpPr/>
          <p:nvPr/>
        </p:nvSpPr>
        <p:spPr>
          <a:xfrm>
            <a:off x="1056600" y="447120"/>
            <a:ext cx="2896200" cy="277560"/>
          </a:xfrm>
          <a:prstGeom prst="rect">
            <a:avLst/>
          </a:prstGeom>
          <a:noFill/>
          <a:ln w="0">
            <a:noFill/>
          </a:ln>
        </p:spPr>
        <p:style>
          <a:lnRef idx="0"/>
          <a:fillRef idx="0"/>
          <a:effectRef idx="0"/>
          <a:fontRef idx="minor"/>
        </p:style>
        <p:txBody>
          <a:bodyPr wrap="none" lIns="0" rIns="0" tIns="0" bIns="0" anchor="t">
            <a:noAutofit/>
          </a:bodyPr>
          <a:p>
            <a:pPr>
              <a:lnSpc>
                <a:spcPts val="2149"/>
              </a:lnSpc>
              <a:tabLst>
                <a:tab algn="l" pos="0"/>
              </a:tabLst>
            </a:pPr>
            <a:r>
              <a:rPr b="0" lang="en-US" sz="1750" spc="-1" strike="noStrike">
                <a:solidFill>
                  <a:srgbClr val="5c4e3d"/>
                </a:solidFill>
                <a:latin typeface="Libre Baskerville"/>
                <a:ea typeface="Libre Baskerville"/>
              </a:rPr>
              <a:t>KPI Pipeline Architecture</a:t>
            </a:r>
            <a:endParaRPr b="0" lang="en-US" sz="1750" spc="-1" strike="noStrike">
              <a:solidFill>
                <a:srgbClr val="000000"/>
              </a:solidFill>
              <a:latin typeface="Arial"/>
            </a:endParaRPr>
          </a:p>
        </p:txBody>
      </p:sp>
      <p:sp>
        <p:nvSpPr>
          <p:cNvPr id="473" name="Text 310"/>
          <p:cNvSpPr/>
          <p:nvPr/>
        </p:nvSpPr>
        <p:spPr>
          <a:xfrm>
            <a:off x="1056600" y="821880"/>
            <a:ext cx="7029720" cy="24408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454240"/>
                </a:solidFill>
                <a:latin typeface="DM Sans"/>
                <a:ea typeface="DM Sans"/>
              </a:rPr>
              <a:t>A </a:t>
            </a:r>
            <a:r>
              <a:rPr b="1" lang="en-US" sz="700" spc="-1" strike="noStrike">
                <a:solidFill>
                  <a:srgbClr val="454240"/>
                </a:solidFill>
                <a:latin typeface="DM Sans"/>
                <a:ea typeface="DM Sans"/>
              </a:rPr>
              <a:t>five-tier automated KPI pipeline</a:t>
            </a:r>
            <a:r>
              <a:rPr b="0" lang="en-US" sz="700" spc="-1" strike="noStrike">
                <a:solidFill>
                  <a:srgbClr val="454240"/>
                </a:solidFill>
                <a:latin typeface="DM Sans"/>
                <a:ea typeface="DM Sans"/>
              </a:rPr>
              <a:t> processes raw transactional data into actionable metrics across </a:t>
            </a:r>
            <a:r>
              <a:rPr b="1" lang="en-US" sz="700" spc="-1" strike="noStrike">
                <a:solidFill>
                  <a:srgbClr val="454240"/>
                </a:solidFill>
                <a:latin typeface="DM Sans"/>
                <a:ea typeface="DM Sans"/>
              </a:rPr>
              <a:t>299+ KPIs</a:t>
            </a:r>
            <a:r>
              <a:rPr b="0" lang="en-US" sz="700" spc="-1" strike="noStrike">
                <a:solidFill>
                  <a:srgbClr val="454240"/>
                </a:solidFill>
                <a:latin typeface="DM Sans"/>
                <a:ea typeface="DM Sans"/>
              </a:rPr>
              <a:t> spanning dealer, product, and scheme dimensions. Each tier operates on a distinct cadence, ensuring real-time operational visibility alongside strategic ML-driven insights — dramatically reducing manual reporting effort.</a:t>
            </a:r>
            <a:endParaRPr b="0" lang="en-US" sz="700" spc="-1" strike="noStrike">
              <a:solidFill>
                <a:srgbClr val="000000"/>
              </a:solidFill>
              <a:latin typeface="Arial"/>
            </a:endParaRPr>
          </a:p>
        </p:txBody>
      </p:sp>
      <p:sp>
        <p:nvSpPr>
          <p:cNvPr id="474" name="Shape 153"/>
          <p:cNvSpPr/>
          <p:nvPr/>
        </p:nvSpPr>
        <p:spPr>
          <a:xfrm>
            <a:off x="1145880" y="1272600"/>
            <a:ext cx="88200" cy="399960"/>
          </a:xfrm>
          <a:prstGeom prst="roundRect">
            <a:avLst>
              <a:gd name="adj" fmla="val 4200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75" name="Shape 154"/>
          <p:cNvSpPr/>
          <p:nvPr/>
        </p:nvSpPr>
        <p:spPr>
          <a:xfrm>
            <a:off x="1056600" y="1214280"/>
            <a:ext cx="266400" cy="266400"/>
          </a:xfrm>
          <a:prstGeom prst="roundRect">
            <a:avLst>
              <a:gd name="adj" fmla="val 10684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476" name="Image 56" descr="preencoded.png"/>
          <p:cNvPicPr/>
          <p:nvPr/>
        </p:nvPicPr>
        <p:blipFill>
          <a:blip r:embed="rId1">
            <a:extLst>
              <a:ext uri="{96DAC541-7B7A-43D3-8B79-37D633B846F1}">
                <asvg:svgBlip xmlns:asvg="http://schemas.microsoft.com/office/drawing/2016/SVG/main" r:embed="rId2"/>
              </a:ext>
            </a:extLst>
          </a:blip>
          <a:stretch/>
        </p:blipFill>
        <p:spPr>
          <a:xfrm>
            <a:off x="1123560" y="1280880"/>
            <a:ext cx="132480" cy="132480"/>
          </a:xfrm>
          <a:prstGeom prst="rect">
            <a:avLst/>
          </a:prstGeom>
          <a:ln w="0">
            <a:noFill/>
          </a:ln>
        </p:spPr>
      </p:pic>
      <p:sp>
        <p:nvSpPr>
          <p:cNvPr id="477" name="Text 311"/>
          <p:cNvSpPr/>
          <p:nvPr/>
        </p:nvSpPr>
        <p:spPr>
          <a:xfrm>
            <a:off x="1388160" y="1227960"/>
            <a:ext cx="111348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454240"/>
                </a:solidFill>
                <a:latin typeface="Libre Baskerville"/>
                <a:ea typeface="Libre Baskerville"/>
              </a:rPr>
              <a:t>Tier 1 — Daily KPIs</a:t>
            </a:r>
            <a:endParaRPr b="0" lang="en-US" sz="850" spc="-1" strike="noStrike">
              <a:solidFill>
                <a:srgbClr val="000000"/>
              </a:solidFill>
              <a:latin typeface="Arial"/>
            </a:endParaRPr>
          </a:p>
        </p:txBody>
      </p:sp>
      <p:sp>
        <p:nvSpPr>
          <p:cNvPr id="478" name="Text 312"/>
          <p:cNvSpPr/>
          <p:nvPr/>
        </p:nvSpPr>
        <p:spPr>
          <a:xfrm>
            <a:off x="1388160" y="1405800"/>
            <a:ext cx="6698160" cy="121320"/>
          </a:xfrm>
          <a:prstGeom prst="rect">
            <a:avLst/>
          </a:prstGeom>
          <a:noFill/>
          <a:ln w="0">
            <a:noFill/>
          </a:ln>
        </p:spPr>
        <p:style>
          <a:lnRef idx="0"/>
          <a:fillRef idx="0"/>
          <a:effectRef idx="0"/>
          <a:fontRef idx="minor"/>
        </p:style>
        <p:txBody>
          <a:bodyPr wrap="none" lIns="0" rIns="0" tIns="0" bIns="0" anchor="t">
            <a:noAutofit/>
          </a:bodyPr>
          <a:p>
            <a:pPr>
              <a:lnSpc>
                <a:spcPts val="950"/>
              </a:lnSpc>
              <a:tabLst>
                <a:tab algn="l" pos="0"/>
              </a:tabLst>
            </a:pPr>
            <a:r>
              <a:rPr b="0" lang="en-US" sz="700" spc="-1" strike="noStrike">
                <a:solidFill>
                  <a:srgbClr val="454240"/>
                </a:solidFill>
                <a:latin typeface="DM Sans"/>
                <a:ea typeface="DM Sans"/>
              </a:rPr>
              <a:t>Raw transactional aggregation: sales volume, claim counts, and daily dealer activity snapshots</a:t>
            </a:r>
            <a:endParaRPr b="0" lang="en-US" sz="700" spc="-1" strike="noStrike">
              <a:solidFill>
                <a:srgbClr val="000000"/>
              </a:solidFill>
              <a:latin typeface="Arial"/>
            </a:endParaRPr>
          </a:p>
        </p:txBody>
      </p:sp>
      <p:sp>
        <p:nvSpPr>
          <p:cNvPr id="479" name="Shape 155"/>
          <p:cNvSpPr/>
          <p:nvPr/>
        </p:nvSpPr>
        <p:spPr>
          <a:xfrm>
            <a:off x="1279440" y="1871640"/>
            <a:ext cx="88200" cy="399960"/>
          </a:xfrm>
          <a:prstGeom prst="roundRect">
            <a:avLst>
              <a:gd name="adj" fmla="val 4200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80" name="Shape 156"/>
          <p:cNvSpPr/>
          <p:nvPr/>
        </p:nvSpPr>
        <p:spPr>
          <a:xfrm>
            <a:off x="1190160" y="1812960"/>
            <a:ext cx="266400" cy="266400"/>
          </a:xfrm>
          <a:prstGeom prst="roundRect">
            <a:avLst>
              <a:gd name="adj" fmla="val 10684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481" name="Image 57" descr="preencoded.png"/>
          <p:cNvPicPr/>
          <p:nvPr/>
        </p:nvPicPr>
        <p:blipFill>
          <a:blip r:embed="rId3">
            <a:extLst>
              <a:ext uri="{96DAC541-7B7A-43D3-8B79-37D633B846F1}">
                <asvg:svgBlip xmlns:asvg="http://schemas.microsoft.com/office/drawing/2016/SVG/main" r:embed="rId4"/>
              </a:ext>
            </a:extLst>
          </a:blip>
          <a:stretch/>
        </p:blipFill>
        <p:spPr>
          <a:xfrm>
            <a:off x="1257120" y="1879920"/>
            <a:ext cx="132480" cy="132480"/>
          </a:xfrm>
          <a:prstGeom prst="rect">
            <a:avLst/>
          </a:prstGeom>
          <a:ln w="0">
            <a:noFill/>
          </a:ln>
        </p:spPr>
      </p:pic>
      <p:sp>
        <p:nvSpPr>
          <p:cNvPr id="482" name="Text 313"/>
          <p:cNvSpPr/>
          <p:nvPr/>
        </p:nvSpPr>
        <p:spPr>
          <a:xfrm>
            <a:off x="1521720" y="1827000"/>
            <a:ext cx="123444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454240"/>
                </a:solidFill>
                <a:latin typeface="Libre Baskerville"/>
                <a:ea typeface="Libre Baskerville"/>
              </a:rPr>
              <a:t>Tier 2 — Weekly KPIs</a:t>
            </a:r>
            <a:endParaRPr b="0" lang="en-US" sz="850" spc="-1" strike="noStrike">
              <a:solidFill>
                <a:srgbClr val="000000"/>
              </a:solidFill>
              <a:latin typeface="Arial"/>
            </a:endParaRPr>
          </a:p>
        </p:txBody>
      </p:sp>
      <p:sp>
        <p:nvSpPr>
          <p:cNvPr id="483" name="Text 314"/>
          <p:cNvSpPr/>
          <p:nvPr/>
        </p:nvSpPr>
        <p:spPr>
          <a:xfrm>
            <a:off x="1521720" y="2004840"/>
            <a:ext cx="6564240" cy="121320"/>
          </a:xfrm>
          <a:prstGeom prst="rect">
            <a:avLst/>
          </a:prstGeom>
          <a:noFill/>
          <a:ln w="0">
            <a:noFill/>
          </a:ln>
        </p:spPr>
        <p:style>
          <a:lnRef idx="0"/>
          <a:fillRef idx="0"/>
          <a:effectRef idx="0"/>
          <a:fontRef idx="minor"/>
        </p:style>
        <p:txBody>
          <a:bodyPr wrap="none" lIns="0" rIns="0" tIns="0" bIns="0" anchor="t">
            <a:noAutofit/>
          </a:bodyPr>
          <a:p>
            <a:pPr>
              <a:lnSpc>
                <a:spcPts val="950"/>
              </a:lnSpc>
              <a:tabLst>
                <a:tab algn="l" pos="0"/>
              </a:tabLst>
            </a:pPr>
            <a:r>
              <a:rPr b="0" lang="en-US" sz="700" spc="-1" strike="noStrike">
                <a:solidFill>
                  <a:srgbClr val="454240"/>
                </a:solidFill>
                <a:latin typeface="DM Sans"/>
                <a:ea typeface="DM Sans"/>
              </a:rPr>
              <a:t>Rolling weekly trends, week-over-week deltas, and dealer performance rankings</a:t>
            </a:r>
            <a:endParaRPr b="0" lang="en-US" sz="700" spc="-1" strike="noStrike">
              <a:solidFill>
                <a:srgbClr val="000000"/>
              </a:solidFill>
              <a:latin typeface="Arial"/>
            </a:endParaRPr>
          </a:p>
        </p:txBody>
      </p:sp>
      <p:sp>
        <p:nvSpPr>
          <p:cNvPr id="484" name="Shape 157"/>
          <p:cNvSpPr/>
          <p:nvPr/>
        </p:nvSpPr>
        <p:spPr>
          <a:xfrm>
            <a:off x="1413360" y="2470680"/>
            <a:ext cx="88200" cy="399960"/>
          </a:xfrm>
          <a:prstGeom prst="roundRect">
            <a:avLst>
              <a:gd name="adj" fmla="val 4200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85" name="Shape 158"/>
          <p:cNvSpPr/>
          <p:nvPr/>
        </p:nvSpPr>
        <p:spPr>
          <a:xfrm>
            <a:off x="1324080" y="2412000"/>
            <a:ext cx="266400" cy="266400"/>
          </a:xfrm>
          <a:prstGeom prst="roundRect">
            <a:avLst>
              <a:gd name="adj" fmla="val 10684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486" name="Image 58" descr="preencoded.png"/>
          <p:cNvPicPr/>
          <p:nvPr/>
        </p:nvPicPr>
        <p:blipFill>
          <a:blip r:embed="rId5">
            <a:extLst>
              <a:ext uri="{96DAC541-7B7A-43D3-8B79-37D633B846F1}">
                <asvg:svgBlip xmlns:asvg="http://schemas.microsoft.com/office/drawing/2016/SVG/main" r:embed="rId6"/>
              </a:ext>
            </a:extLst>
          </a:blip>
          <a:stretch/>
        </p:blipFill>
        <p:spPr>
          <a:xfrm>
            <a:off x="1391040" y="2478960"/>
            <a:ext cx="132480" cy="132480"/>
          </a:xfrm>
          <a:prstGeom prst="rect">
            <a:avLst/>
          </a:prstGeom>
          <a:ln w="0">
            <a:noFill/>
          </a:ln>
        </p:spPr>
      </p:pic>
      <p:sp>
        <p:nvSpPr>
          <p:cNvPr id="487" name="Text 315"/>
          <p:cNvSpPr/>
          <p:nvPr/>
        </p:nvSpPr>
        <p:spPr>
          <a:xfrm>
            <a:off x="1655640" y="2426040"/>
            <a:ext cx="130716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454240"/>
                </a:solidFill>
                <a:latin typeface="Libre Baskerville"/>
                <a:ea typeface="Libre Baskerville"/>
              </a:rPr>
              <a:t>Tier 3 — Monthly KPIs</a:t>
            </a:r>
            <a:endParaRPr b="0" lang="en-US" sz="850" spc="-1" strike="noStrike">
              <a:solidFill>
                <a:srgbClr val="000000"/>
              </a:solidFill>
              <a:latin typeface="Arial"/>
            </a:endParaRPr>
          </a:p>
        </p:txBody>
      </p:sp>
      <p:sp>
        <p:nvSpPr>
          <p:cNvPr id="488" name="Text 316"/>
          <p:cNvSpPr/>
          <p:nvPr/>
        </p:nvSpPr>
        <p:spPr>
          <a:xfrm>
            <a:off x="1655640" y="2603880"/>
            <a:ext cx="6430680" cy="121320"/>
          </a:xfrm>
          <a:prstGeom prst="rect">
            <a:avLst/>
          </a:prstGeom>
          <a:noFill/>
          <a:ln w="0">
            <a:noFill/>
          </a:ln>
        </p:spPr>
        <p:style>
          <a:lnRef idx="0"/>
          <a:fillRef idx="0"/>
          <a:effectRef idx="0"/>
          <a:fontRef idx="minor"/>
        </p:style>
        <p:txBody>
          <a:bodyPr wrap="none" lIns="0" rIns="0" tIns="0" bIns="0" anchor="t">
            <a:noAutofit/>
          </a:bodyPr>
          <a:p>
            <a:pPr>
              <a:lnSpc>
                <a:spcPts val="950"/>
              </a:lnSpc>
              <a:tabLst>
                <a:tab algn="l" pos="0"/>
              </a:tabLst>
            </a:pPr>
            <a:r>
              <a:rPr b="0" lang="en-US" sz="700" spc="-1" strike="noStrike">
                <a:solidFill>
                  <a:srgbClr val="454240"/>
                </a:solidFill>
                <a:latin typeface="DM Sans"/>
                <a:ea typeface="DM Sans"/>
              </a:rPr>
              <a:t>Month-end consolidation, scheme attainment, budget utilization, and tier progression</a:t>
            </a:r>
            <a:endParaRPr b="0" lang="en-US" sz="700" spc="-1" strike="noStrike">
              <a:solidFill>
                <a:srgbClr val="000000"/>
              </a:solidFill>
              <a:latin typeface="Arial"/>
            </a:endParaRPr>
          </a:p>
        </p:txBody>
      </p:sp>
      <p:sp>
        <p:nvSpPr>
          <p:cNvPr id="489" name="Shape 159"/>
          <p:cNvSpPr/>
          <p:nvPr/>
        </p:nvSpPr>
        <p:spPr>
          <a:xfrm>
            <a:off x="1546920" y="3069720"/>
            <a:ext cx="88200" cy="399960"/>
          </a:xfrm>
          <a:prstGeom prst="roundRect">
            <a:avLst>
              <a:gd name="adj" fmla="val 4200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90" name="Shape 160"/>
          <p:cNvSpPr/>
          <p:nvPr/>
        </p:nvSpPr>
        <p:spPr>
          <a:xfrm>
            <a:off x="1457640" y="3011040"/>
            <a:ext cx="266400" cy="266400"/>
          </a:xfrm>
          <a:prstGeom prst="roundRect">
            <a:avLst>
              <a:gd name="adj" fmla="val 10684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491" name="Image 59" descr="preencoded.png"/>
          <p:cNvPicPr/>
          <p:nvPr/>
        </p:nvPicPr>
        <p:blipFill>
          <a:blip r:embed="rId7">
            <a:extLst>
              <a:ext uri="{96DAC541-7B7A-43D3-8B79-37D633B846F1}">
                <asvg:svgBlip xmlns:asvg="http://schemas.microsoft.com/office/drawing/2016/SVG/main" r:embed="rId8"/>
              </a:ext>
            </a:extLst>
          </a:blip>
          <a:stretch/>
        </p:blipFill>
        <p:spPr>
          <a:xfrm>
            <a:off x="1524600" y="3078000"/>
            <a:ext cx="132480" cy="132480"/>
          </a:xfrm>
          <a:prstGeom prst="rect">
            <a:avLst/>
          </a:prstGeom>
          <a:ln w="0">
            <a:noFill/>
          </a:ln>
        </p:spPr>
      </p:pic>
      <p:sp>
        <p:nvSpPr>
          <p:cNvPr id="492" name="Text 317"/>
          <p:cNvSpPr/>
          <p:nvPr/>
        </p:nvSpPr>
        <p:spPr>
          <a:xfrm>
            <a:off x="1789200" y="3025080"/>
            <a:ext cx="135684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454240"/>
                </a:solidFill>
                <a:latin typeface="Libre Baskerville"/>
                <a:ea typeface="Libre Baskerville"/>
              </a:rPr>
              <a:t>Tier 4 — Statistical KPIs</a:t>
            </a:r>
            <a:endParaRPr b="0" lang="en-US" sz="850" spc="-1" strike="noStrike">
              <a:solidFill>
                <a:srgbClr val="000000"/>
              </a:solidFill>
              <a:latin typeface="Arial"/>
            </a:endParaRPr>
          </a:p>
        </p:txBody>
      </p:sp>
      <p:sp>
        <p:nvSpPr>
          <p:cNvPr id="493" name="Text 318"/>
          <p:cNvSpPr/>
          <p:nvPr/>
        </p:nvSpPr>
        <p:spPr>
          <a:xfrm>
            <a:off x="1789200" y="3202560"/>
            <a:ext cx="6297120" cy="121320"/>
          </a:xfrm>
          <a:prstGeom prst="rect">
            <a:avLst/>
          </a:prstGeom>
          <a:noFill/>
          <a:ln w="0">
            <a:noFill/>
          </a:ln>
        </p:spPr>
        <p:style>
          <a:lnRef idx="0"/>
          <a:fillRef idx="0"/>
          <a:effectRef idx="0"/>
          <a:fontRef idx="minor"/>
        </p:style>
        <p:txBody>
          <a:bodyPr wrap="none" lIns="0" rIns="0" tIns="0" bIns="0" anchor="t">
            <a:noAutofit/>
          </a:bodyPr>
          <a:p>
            <a:pPr>
              <a:lnSpc>
                <a:spcPts val="950"/>
              </a:lnSpc>
              <a:tabLst>
                <a:tab algn="l" pos="0"/>
              </a:tabLst>
            </a:pPr>
            <a:r>
              <a:rPr b="0" lang="en-US" sz="700" spc="-1" strike="noStrike">
                <a:solidFill>
                  <a:srgbClr val="454240"/>
                </a:solidFill>
                <a:latin typeface="DM Sans"/>
                <a:ea typeface="DM Sans"/>
              </a:rPr>
              <a:t>Correlation matrices, distribution analysis, outlier detection, and trend significance testing</a:t>
            </a:r>
            <a:endParaRPr b="0" lang="en-US" sz="700" spc="-1" strike="noStrike">
              <a:solidFill>
                <a:srgbClr val="000000"/>
              </a:solidFill>
              <a:latin typeface="Arial"/>
            </a:endParaRPr>
          </a:p>
        </p:txBody>
      </p:sp>
      <p:sp>
        <p:nvSpPr>
          <p:cNvPr id="494" name="Shape 161"/>
          <p:cNvSpPr/>
          <p:nvPr/>
        </p:nvSpPr>
        <p:spPr>
          <a:xfrm>
            <a:off x="1413360" y="3668400"/>
            <a:ext cx="88200" cy="399960"/>
          </a:xfrm>
          <a:prstGeom prst="roundRect">
            <a:avLst>
              <a:gd name="adj" fmla="val 4200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495" name="Shape 162"/>
          <p:cNvSpPr/>
          <p:nvPr/>
        </p:nvSpPr>
        <p:spPr>
          <a:xfrm>
            <a:off x="1324080" y="3610080"/>
            <a:ext cx="266400" cy="266400"/>
          </a:xfrm>
          <a:prstGeom prst="roundRect">
            <a:avLst>
              <a:gd name="adj" fmla="val 10684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496" name="Image 60" descr="preencoded.png"/>
          <p:cNvPicPr/>
          <p:nvPr/>
        </p:nvPicPr>
        <p:blipFill>
          <a:blip r:embed="rId9">
            <a:extLst>
              <a:ext uri="{96DAC541-7B7A-43D3-8B79-37D633B846F1}">
                <asvg:svgBlip xmlns:asvg="http://schemas.microsoft.com/office/drawing/2016/SVG/main" r:embed="rId10"/>
              </a:ext>
            </a:extLst>
          </a:blip>
          <a:stretch/>
        </p:blipFill>
        <p:spPr>
          <a:xfrm>
            <a:off x="1391040" y="3676680"/>
            <a:ext cx="132480" cy="132480"/>
          </a:xfrm>
          <a:prstGeom prst="rect">
            <a:avLst/>
          </a:prstGeom>
          <a:ln w="0">
            <a:noFill/>
          </a:ln>
        </p:spPr>
      </p:pic>
      <p:sp>
        <p:nvSpPr>
          <p:cNvPr id="497" name="Text 319"/>
          <p:cNvSpPr/>
          <p:nvPr/>
        </p:nvSpPr>
        <p:spPr>
          <a:xfrm>
            <a:off x="1655640" y="3624120"/>
            <a:ext cx="159012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454240"/>
                </a:solidFill>
                <a:latin typeface="Libre Baskerville"/>
                <a:ea typeface="Libre Baskerville"/>
              </a:rPr>
              <a:t>Tier 5 — ML Inference KPIs</a:t>
            </a:r>
            <a:endParaRPr b="0" lang="en-US" sz="850" spc="-1" strike="noStrike">
              <a:solidFill>
                <a:srgbClr val="000000"/>
              </a:solidFill>
              <a:latin typeface="Arial"/>
            </a:endParaRPr>
          </a:p>
        </p:txBody>
      </p:sp>
      <p:sp>
        <p:nvSpPr>
          <p:cNvPr id="498" name="Text 320"/>
          <p:cNvSpPr/>
          <p:nvPr/>
        </p:nvSpPr>
        <p:spPr>
          <a:xfrm>
            <a:off x="1655640" y="3801600"/>
            <a:ext cx="6430680" cy="121320"/>
          </a:xfrm>
          <a:prstGeom prst="rect">
            <a:avLst/>
          </a:prstGeom>
          <a:noFill/>
          <a:ln w="0">
            <a:noFill/>
          </a:ln>
        </p:spPr>
        <p:style>
          <a:lnRef idx="0"/>
          <a:fillRef idx="0"/>
          <a:effectRef idx="0"/>
          <a:fontRef idx="minor"/>
        </p:style>
        <p:txBody>
          <a:bodyPr wrap="none" lIns="0" rIns="0" tIns="0" bIns="0" anchor="t">
            <a:noAutofit/>
          </a:bodyPr>
          <a:p>
            <a:pPr>
              <a:lnSpc>
                <a:spcPts val="950"/>
              </a:lnSpc>
              <a:tabLst>
                <a:tab algn="l" pos="0"/>
              </a:tabLst>
            </a:pPr>
            <a:r>
              <a:rPr b="0" lang="en-US" sz="700" spc="-1" strike="noStrike">
                <a:solidFill>
                  <a:srgbClr val="454240"/>
                </a:solidFill>
                <a:latin typeface="DM Sans"/>
                <a:ea typeface="DM Sans"/>
              </a:rPr>
              <a:t>Churn scores, fraud risk scores, ROI predictions, and budget optimization outputs</a:t>
            </a:r>
            <a:endParaRPr b="0" lang="en-US" sz="700" spc="-1" strike="noStrike">
              <a:solidFill>
                <a:srgbClr val="000000"/>
              </a:solidFill>
              <a:latin typeface="Arial"/>
            </a:endParaRPr>
          </a:p>
        </p:txBody>
      </p:sp>
      <p:sp>
        <p:nvSpPr>
          <p:cNvPr id="499" name="Text 321"/>
          <p:cNvSpPr/>
          <p:nvPr/>
        </p:nvSpPr>
        <p:spPr>
          <a:xfrm>
            <a:off x="1056600" y="4186440"/>
            <a:ext cx="2289240" cy="293040"/>
          </a:xfrm>
          <a:prstGeom prst="rect">
            <a:avLst/>
          </a:prstGeom>
          <a:noFill/>
          <a:ln w="0">
            <a:noFill/>
          </a:ln>
        </p:spPr>
        <p:style>
          <a:lnRef idx="0"/>
          <a:fillRef idx="0"/>
          <a:effectRef idx="0"/>
          <a:fontRef idx="minor"/>
        </p:style>
        <p:txBody>
          <a:bodyPr wrap="none" lIns="0" rIns="0" tIns="0" bIns="0" anchor="t">
            <a:noAutofit/>
          </a:bodyPr>
          <a:p>
            <a:pPr algn="ctr">
              <a:lnSpc>
                <a:spcPts val="2299"/>
              </a:lnSpc>
              <a:tabLst>
                <a:tab algn="l" pos="0"/>
              </a:tabLst>
            </a:pPr>
            <a:r>
              <a:rPr b="0" lang="en-US" sz="2300" spc="-1" strike="noStrike">
                <a:solidFill>
                  <a:srgbClr val="454240"/>
                </a:solidFill>
                <a:latin typeface="Libre Baskerville"/>
                <a:ea typeface="Libre Baskerville"/>
              </a:rPr>
              <a:t>299+</a:t>
            </a:r>
            <a:endParaRPr b="0" lang="en-US" sz="2300" spc="-1" strike="noStrike">
              <a:solidFill>
                <a:srgbClr val="000000"/>
              </a:solidFill>
              <a:latin typeface="Arial"/>
            </a:endParaRPr>
          </a:p>
        </p:txBody>
      </p:sp>
      <p:sp>
        <p:nvSpPr>
          <p:cNvPr id="500" name="Text 322"/>
          <p:cNvSpPr/>
          <p:nvPr/>
        </p:nvSpPr>
        <p:spPr>
          <a:xfrm>
            <a:off x="1644480" y="4573080"/>
            <a:ext cx="1113480" cy="138240"/>
          </a:xfrm>
          <a:prstGeom prst="rect">
            <a:avLst/>
          </a:prstGeom>
          <a:noFill/>
          <a:ln w="0">
            <a:noFill/>
          </a:ln>
        </p:spPr>
        <p:style>
          <a:lnRef idx="0"/>
          <a:fillRef idx="0"/>
          <a:effectRef idx="0"/>
          <a:fontRef idx="minor"/>
        </p:style>
        <p:txBody>
          <a:bodyPr wrap="none" lIns="0" rIns="0" tIns="0" bIns="0" anchor="t">
            <a:noAutofit/>
          </a:bodyPr>
          <a:p>
            <a:pPr algn="ctr">
              <a:lnSpc>
                <a:spcPts val="1049"/>
              </a:lnSpc>
              <a:tabLst>
                <a:tab algn="l" pos="0"/>
              </a:tabLst>
            </a:pPr>
            <a:r>
              <a:rPr b="0" lang="en-US" sz="850" spc="-1" strike="noStrike">
                <a:solidFill>
                  <a:srgbClr val="454240"/>
                </a:solidFill>
                <a:latin typeface="Libre Baskerville"/>
                <a:ea typeface="Libre Baskerville"/>
              </a:rPr>
              <a:t>KPI Metrics</a:t>
            </a:r>
            <a:endParaRPr b="0" lang="en-US" sz="850" spc="-1" strike="noStrike">
              <a:solidFill>
                <a:srgbClr val="000000"/>
              </a:solidFill>
              <a:latin typeface="Arial"/>
            </a:endParaRPr>
          </a:p>
        </p:txBody>
      </p:sp>
      <p:sp>
        <p:nvSpPr>
          <p:cNvPr id="501" name="Text 323"/>
          <p:cNvSpPr/>
          <p:nvPr/>
        </p:nvSpPr>
        <p:spPr>
          <a:xfrm>
            <a:off x="1056600" y="4750920"/>
            <a:ext cx="2289240" cy="121320"/>
          </a:xfrm>
          <a:prstGeom prst="rect">
            <a:avLst/>
          </a:prstGeom>
          <a:noFill/>
          <a:ln w="0">
            <a:noFill/>
          </a:ln>
        </p:spPr>
        <p:style>
          <a:lnRef idx="0"/>
          <a:fillRef idx="0"/>
          <a:effectRef idx="0"/>
          <a:fontRef idx="minor"/>
        </p:style>
        <p:txBody>
          <a:bodyPr wrap="none" lIns="0" rIns="0" tIns="0" bIns="0" anchor="t">
            <a:noAutofit/>
          </a:bodyPr>
          <a:p>
            <a:pPr algn="ctr">
              <a:lnSpc>
                <a:spcPts val="950"/>
              </a:lnSpc>
              <a:tabLst>
                <a:tab algn="l" pos="0"/>
              </a:tabLst>
            </a:pPr>
            <a:r>
              <a:rPr b="0" lang="en-US" sz="700" spc="-1" strike="noStrike">
                <a:solidFill>
                  <a:srgbClr val="454240"/>
                </a:solidFill>
                <a:latin typeface="DM Sans"/>
                <a:ea typeface="DM Sans"/>
              </a:rPr>
              <a:t>Across dealer, product, and scheme dimensions</a:t>
            </a:r>
            <a:endParaRPr b="0" lang="en-US" sz="700" spc="-1" strike="noStrike">
              <a:solidFill>
                <a:srgbClr val="000000"/>
              </a:solidFill>
              <a:latin typeface="Arial"/>
            </a:endParaRPr>
          </a:p>
        </p:txBody>
      </p:sp>
      <p:sp>
        <p:nvSpPr>
          <p:cNvPr id="502" name="Text 324"/>
          <p:cNvSpPr/>
          <p:nvPr/>
        </p:nvSpPr>
        <p:spPr>
          <a:xfrm>
            <a:off x="3426840" y="4186440"/>
            <a:ext cx="2289240" cy="293040"/>
          </a:xfrm>
          <a:prstGeom prst="rect">
            <a:avLst/>
          </a:prstGeom>
          <a:noFill/>
          <a:ln w="0">
            <a:noFill/>
          </a:ln>
        </p:spPr>
        <p:style>
          <a:lnRef idx="0"/>
          <a:fillRef idx="0"/>
          <a:effectRef idx="0"/>
          <a:fontRef idx="minor"/>
        </p:style>
        <p:txBody>
          <a:bodyPr wrap="none" lIns="0" rIns="0" tIns="0" bIns="0" anchor="t">
            <a:noAutofit/>
          </a:bodyPr>
          <a:p>
            <a:pPr algn="ctr">
              <a:lnSpc>
                <a:spcPts val="2299"/>
              </a:lnSpc>
              <a:tabLst>
                <a:tab algn="l" pos="0"/>
              </a:tabLst>
            </a:pPr>
            <a:r>
              <a:rPr b="0" lang="en-US" sz="2300" spc="-1" strike="noStrike">
                <a:solidFill>
                  <a:srgbClr val="454240"/>
                </a:solidFill>
                <a:latin typeface="Libre Baskerville"/>
                <a:ea typeface="Libre Baskerville"/>
              </a:rPr>
              <a:t>5</a:t>
            </a:r>
            <a:endParaRPr b="0" lang="en-US" sz="2300" spc="-1" strike="noStrike">
              <a:solidFill>
                <a:srgbClr val="000000"/>
              </a:solidFill>
              <a:latin typeface="Arial"/>
            </a:endParaRPr>
          </a:p>
        </p:txBody>
      </p:sp>
      <p:sp>
        <p:nvSpPr>
          <p:cNvPr id="503" name="Text 325"/>
          <p:cNvSpPr/>
          <p:nvPr/>
        </p:nvSpPr>
        <p:spPr>
          <a:xfrm>
            <a:off x="4014720" y="4573080"/>
            <a:ext cx="1113480" cy="138240"/>
          </a:xfrm>
          <a:prstGeom prst="rect">
            <a:avLst/>
          </a:prstGeom>
          <a:noFill/>
          <a:ln w="0">
            <a:noFill/>
          </a:ln>
        </p:spPr>
        <p:style>
          <a:lnRef idx="0"/>
          <a:fillRef idx="0"/>
          <a:effectRef idx="0"/>
          <a:fontRef idx="minor"/>
        </p:style>
        <p:txBody>
          <a:bodyPr wrap="none" lIns="0" rIns="0" tIns="0" bIns="0" anchor="t">
            <a:noAutofit/>
          </a:bodyPr>
          <a:p>
            <a:pPr algn="ctr">
              <a:lnSpc>
                <a:spcPts val="1049"/>
              </a:lnSpc>
              <a:tabLst>
                <a:tab algn="l" pos="0"/>
              </a:tabLst>
            </a:pPr>
            <a:r>
              <a:rPr b="0" lang="en-US" sz="850" spc="-1" strike="noStrike">
                <a:solidFill>
                  <a:srgbClr val="454240"/>
                </a:solidFill>
                <a:latin typeface="Libre Baskerville"/>
                <a:ea typeface="Libre Baskerville"/>
              </a:rPr>
              <a:t>Pipeline Tiers</a:t>
            </a:r>
            <a:endParaRPr b="0" lang="en-US" sz="850" spc="-1" strike="noStrike">
              <a:solidFill>
                <a:srgbClr val="000000"/>
              </a:solidFill>
              <a:latin typeface="Arial"/>
            </a:endParaRPr>
          </a:p>
        </p:txBody>
      </p:sp>
      <p:sp>
        <p:nvSpPr>
          <p:cNvPr id="504" name="Text 326"/>
          <p:cNvSpPr/>
          <p:nvPr/>
        </p:nvSpPr>
        <p:spPr>
          <a:xfrm>
            <a:off x="3426840" y="4750920"/>
            <a:ext cx="2289240" cy="121320"/>
          </a:xfrm>
          <a:prstGeom prst="rect">
            <a:avLst/>
          </a:prstGeom>
          <a:noFill/>
          <a:ln w="0">
            <a:noFill/>
          </a:ln>
        </p:spPr>
        <p:style>
          <a:lnRef idx="0"/>
          <a:fillRef idx="0"/>
          <a:effectRef idx="0"/>
          <a:fontRef idx="minor"/>
        </p:style>
        <p:txBody>
          <a:bodyPr wrap="none" lIns="0" rIns="0" tIns="0" bIns="0" anchor="t">
            <a:noAutofit/>
          </a:bodyPr>
          <a:p>
            <a:pPr algn="ctr">
              <a:lnSpc>
                <a:spcPts val="950"/>
              </a:lnSpc>
              <a:tabLst>
                <a:tab algn="l" pos="0"/>
              </a:tabLst>
            </a:pPr>
            <a:r>
              <a:rPr b="0" lang="en-US" sz="700" spc="-1" strike="noStrike">
                <a:solidFill>
                  <a:srgbClr val="454240"/>
                </a:solidFill>
                <a:latin typeface="DM Sans"/>
                <a:ea typeface="DM Sans"/>
              </a:rPr>
              <a:t>Daily through ML inference layers</a:t>
            </a:r>
            <a:endParaRPr b="0" lang="en-US" sz="700" spc="-1" strike="noStrike">
              <a:solidFill>
                <a:srgbClr val="000000"/>
              </a:solidFill>
              <a:latin typeface="Arial"/>
            </a:endParaRPr>
          </a:p>
        </p:txBody>
      </p:sp>
      <p:sp>
        <p:nvSpPr>
          <p:cNvPr id="505" name="Text 327"/>
          <p:cNvSpPr/>
          <p:nvPr/>
        </p:nvSpPr>
        <p:spPr>
          <a:xfrm>
            <a:off x="5797080" y="4186440"/>
            <a:ext cx="2289240" cy="293040"/>
          </a:xfrm>
          <a:prstGeom prst="rect">
            <a:avLst/>
          </a:prstGeom>
          <a:noFill/>
          <a:ln w="0">
            <a:noFill/>
          </a:ln>
        </p:spPr>
        <p:style>
          <a:lnRef idx="0"/>
          <a:fillRef idx="0"/>
          <a:effectRef idx="0"/>
          <a:fontRef idx="minor"/>
        </p:style>
        <p:txBody>
          <a:bodyPr wrap="none" lIns="0" rIns="0" tIns="0" bIns="0" anchor="t">
            <a:noAutofit/>
          </a:bodyPr>
          <a:p>
            <a:pPr algn="ctr">
              <a:lnSpc>
                <a:spcPts val="2299"/>
              </a:lnSpc>
              <a:tabLst>
                <a:tab algn="l" pos="0"/>
              </a:tabLst>
            </a:pPr>
            <a:r>
              <a:rPr b="0" lang="en-US" sz="2300" spc="-1" strike="noStrike">
                <a:solidFill>
                  <a:srgbClr val="454240"/>
                </a:solidFill>
                <a:latin typeface="Libre Baskerville"/>
                <a:ea typeface="Libre Baskerville"/>
              </a:rPr>
              <a:t>1K+</a:t>
            </a:r>
            <a:endParaRPr b="0" lang="en-US" sz="2300" spc="-1" strike="noStrike">
              <a:solidFill>
                <a:srgbClr val="000000"/>
              </a:solidFill>
              <a:latin typeface="Arial"/>
            </a:endParaRPr>
          </a:p>
        </p:txBody>
      </p:sp>
      <p:sp>
        <p:nvSpPr>
          <p:cNvPr id="506" name="Text 328"/>
          <p:cNvSpPr/>
          <p:nvPr/>
        </p:nvSpPr>
        <p:spPr>
          <a:xfrm>
            <a:off x="6384960" y="4573080"/>
            <a:ext cx="1113480" cy="138240"/>
          </a:xfrm>
          <a:prstGeom prst="rect">
            <a:avLst/>
          </a:prstGeom>
          <a:noFill/>
          <a:ln w="0">
            <a:noFill/>
          </a:ln>
        </p:spPr>
        <p:style>
          <a:lnRef idx="0"/>
          <a:fillRef idx="0"/>
          <a:effectRef idx="0"/>
          <a:fontRef idx="minor"/>
        </p:style>
        <p:txBody>
          <a:bodyPr wrap="none" lIns="0" rIns="0" tIns="0" bIns="0" anchor="t">
            <a:noAutofit/>
          </a:bodyPr>
          <a:p>
            <a:pPr algn="ctr">
              <a:lnSpc>
                <a:spcPts val="1049"/>
              </a:lnSpc>
              <a:tabLst>
                <a:tab algn="l" pos="0"/>
              </a:tabLst>
            </a:pPr>
            <a:r>
              <a:rPr b="0" lang="en-US" sz="850" spc="-1" strike="noStrike">
                <a:solidFill>
                  <a:srgbClr val="454240"/>
                </a:solidFill>
                <a:latin typeface="Libre Baskerville"/>
                <a:ea typeface="Libre Baskerville"/>
              </a:rPr>
              <a:t>Dealers</a:t>
            </a:r>
            <a:endParaRPr b="0" lang="en-US" sz="850" spc="-1" strike="noStrike">
              <a:solidFill>
                <a:srgbClr val="000000"/>
              </a:solidFill>
              <a:latin typeface="Arial"/>
            </a:endParaRPr>
          </a:p>
        </p:txBody>
      </p:sp>
      <p:sp>
        <p:nvSpPr>
          <p:cNvPr id="507" name="Text 329"/>
          <p:cNvSpPr/>
          <p:nvPr/>
        </p:nvSpPr>
        <p:spPr>
          <a:xfrm>
            <a:off x="5797080" y="4750920"/>
            <a:ext cx="2289240" cy="121320"/>
          </a:xfrm>
          <a:prstGeom prst="rect">
            <a:avLst/>
          </a:prstGeom>
          <a:noFill/>
          <a:ln w="0">
            <a:noFill/>
          </a:ln>
        </p:spPr>
        <p:style>
          <a:lnRef idx="0"/>
          <a:fillRef idx="0"/>
          <a:effectRef idx="0"/>
          <a:fontRef idx="minor"/>
        </p:style>
        <p:txBody>
          <a:bodyPr wrap="none" lIns="0" rIns="0" tIns="0" bIns="0" anchor="t">
            <a:noAutofit/>
          </a:bodyPr>
          <a:p>
            <a:pPr algn="ctr">
              <a:lnSpc>
                <a:spcPts val="950"/>
              </a:lnSpc>
              <a:tabLst>
                <a:tab algn="l" pos="0"/>
              </a:tabLst>
            </a:pPr>
            <a:r>
              <a:rPr b="0" lang="en-US" sz="700" spc="-1" strike="noStrike">
                <a:solidFill>
                  <a:srgbClr val="454240"/>
                </a:solidFill>
                <a:latin typeface="DM Sans"/>
                <a:ea typeface="DM Sans"/>
              </a:rPr>
              <a:t>Supported at enterprise scale</a:t>
            </a:r>
            <a:endParaRPr b="0" lang="en-US" sz="700" spc="-1" strike="noStrike">
              <a:solidFill>
                <a:srgbClr val="000000"/>
              </a:solidFill>
              <a:latin typeface="Arial"/>
            </a:endParaRPr>
          </a:p>
        </p:txBody>
      </p:sp>
      <p:pic>
        <p:nvPicPr>
          <p:cNvPr id="508" name="" descr=""/>
          <p:cNvPicPr/>
          <p:nvPr/>
        </p:nvPicPr>
        <p:blipFill>
          <a:blip r:embed="rId11"/>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9" name="Shape 163"/>
          <p:cNvSpPr/>
          <p:nvPr/>
        </p:nvSpPr>
        <p:spPr>
          <a:xfrm>
            <a:off x="480600" y="338040"/>
            <a:ext cx="927360" cy="222480"/>
          </a:xfrm>
          <a:prstGeom prst="roundRect">
            <a:avLst>
              <a:gd name="adj" fmla="val 18075"/>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10" name="Text 330"/>
          <p:cNvSpPr/>
          <p:nvPr/>
        </p:nvSpPr>
        <p:spPr>
          <a:xfrm>
            <a:off x="552600" y="374040"/>
            <a:ext cx="783360" cy="150120"/>
          </a:xfrm>
          <a:prstGeom prst="rect">
            <a:avLst/>
          </a:prstGeom>
          <a:noFill/>
          <a:ln w="0">
            <a:noFill/>
          </a:ln>
        </p:spPr>
        <p:style>
          <a:lnRef idx="0"/>
          <a:fillRef idx="0"/>
          <a:effectRef idx="0"/>
          <a:fontRef idx="minor"/>
        </p:style>
        <p:txBody>
          <a:bodyPr wrap="none" lIns="0" rIns="0" tIns="0" bIns="0" anchor="t">
            <a:noAutofit/>
          </a:bodyPr>
          <a:p>
            <a:pPr>
              <a:lnSpc>
                <a:spcPts val="1151"/>
              </a:lnSpc>
              <a:tabLst>
                <a:tab algn="l" pos="0"/>
              </a:tabLst>
            </a:pPr>
            <a:r>
              <a:rPr b="0" lang="en-US" sz="750" spc="-1" strike="noStrike">
                <a:solidFill>
                  <a:srgbClr val="454240"/>
                </a:solidFill>
                <a:latin typeface="DM Sans"/>
                <a:ea typeface="DM Sans"/>
              </a:rPr>
              <a:t>INFRASTRUCTURE</a:t>
            </a:r>
            <a:endParaRPr b="0" lang="en-US" sz="750" spc="-1" strike="noStrike">
              <a:solidFill>
                <a:srgbClr val="000000"/>
              </a:solidFill>
              <a:latin typeface="Arial"/>
            </a:endParaRPr>
          </a:p>
        </p:txBody>
      </p:sp>
      <p:sp>
        <p:nvSpPr>
          <p:cNvPr id="511" name="Text 331"/>
          <p:cNvSpPr/>
          <p:nvPr/>
        </p:nvSpPr>
        <p:spPr>
          <a:xfrm>
            <a:off x="480600" y="607680"/>
            <a:ext cx="5387040" cy="374400"/>
          </a:xfrm>
          <a:prstGeom prst="rect">
            <a:avLst/>
          </a:prstGeom>
          <a:noFill/>
          <a:ln w="0">
            <a:noFill/>
          </a:ln>
        </p:spPr>
        <p:style>
          <a:lnRef idx="0"/>
          <a:fillRef idx="0"/>
          <a:effectRef idx="0"/>
          <a:fontRef idx="minor"/>
        </p:style>
        <p:txBody>
          <a:bodyPr wrap="none" lIns="0" rIns="0" tIns="0" bIns="0" anchor="t">
            <a:noAutofit/>
          </a:bodyPr>
          <a:p>
            <a:pPr>
              <a:lnSpc>
                <a:spcPts val="2951"/>
              </a:lnSpc>
              <a:tabLst>
                <a:tab algn="l" pos="0"/>
              </a:tabLst>
            </a:pPr>
            <a:r>
              <a:rPr b="0" lang="en-US" sz="2350" spc="-1" strike="noStrike">
                <a:solidFill>
                  <a:srgbClr val="5c4e3d"/>
                </a:solidFill>
                <a:latin typeface="Libre Baskerville"/>
                <a:ea typeface="Libre Baskerville"/>
              </a:rPr>
              <a:t>Database &amp; Scalability Architecture</a:t>
            </a:r>
            <a:endParaRPr b="0" lang="en-US" sz="2350" spc="-1" strike="noStrike">
              <a:solidFill>
                <a:srgbClr val="000000"/>
              </a:solidFill>
              <a:latin typeface="Arial"/>
            </a:endParaRPr>
          </a:p>
        </p:txBody>
      </p:sp>
      <p:sp>
        <p:nvSpPr>
          <p:cNvPr id="512" name="Shape 164"/>
          <p:cNvSpPr/>
          <p:nvPr/>
        </p:nvSpPr>
        <p:spPr>
          <a:xfrm>
            <a:off x="394200" y="1157760"/>
            <a:ext cx="3692880" cy="3646440"/>
          </a:xfrm>
          <a:prstGeom prst="roundRect">
            <a:avLst>
              <a:gd name="adj" fmla="val 2372"/>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513" name="Text 332"/>
          <p:cNvSpPr/>
          <p:nvPr/>
        </p:nvSpPr>
        <p:spPr>
          <a:xfrm>
            <a:off x="514080" y="1274400"/>
            <a:ext cx="1501200" cy="186840"/>
          </a:xfrm>
          <a:prstGeom prst="rect">
            <a:avLst/>
          </a:prstGeom>
          <a:noFill/>
          <a:ln w="0">
            <a:noFill/>
          </a:ln>
        </p:spPr>
        <p:style>
          <a:lnRef idx="0"/>
          <a:fillRef idx="0"/>
          <a:effectRef idx="0"/>
          <a:fontRef idx="minor"/>
        </p:style>
        <p:txBody>
          <a:bodyPr wrap="none" lIns="0" rIns="0" tIns="0" bIns="0" anchor="t">
            <a:noAutofit/>
          </a:bodyPr>
          <a:p>
            <a:pPr>
              <a:lnSpc>
                <a:spcPts val="1451"/>
              </a:lnSpc>
              <a:tabLst>
                <a:tab algn="l" pos="0"/>
              </a:tabLst>
            </a:pPr>
            <a:r>
              <a:rPr b="0" lang="en-US" sz="1150" spc="-1" strike="noStrike">
                <a:solidFill>
                  <a:srgbClr val="000000"/>
                </a:solidFill>
                <a:latin typeface="Libre Baskerville"/>
                <a:ea typeface="Libre Baskerville"/>
              </a:rPr>
              <a:t>Core Data Stack</a:t>
            </a:r>
            <a:endParaRPr b="0" lang="en-US" sz="1150" spc="-1" strike="noStrike">
              <a:solidFill>
                <a:srgbClr val="000000"/>
              </a:solidFill>
              <a:latin typeface="Arial"/>
            </a:endParaRPr>
          </a:p>
        </p:txBody>
      </p:sp>
      <p:sp>
        <p:nvSpPr>
          <p:cNvPr id="514" name="Shape 165"/>
          <p:cNvSpPr/>
          <p:nvPr/>
        </p:nvSpPr>
        <p:spPr>
          <a:xfrm>
            <a:off x="514080" y="1593000"/>
            <a:ext cx="269280" cy="269280"/>
          </a:xfrm>
          <a:prstGeom prst="roundRect">
            <a:avLst>
              <a:gd name="adj" fmla="val 1866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15" name="Text 333"/>
          <p:cNvSpPr/>
          <p:nvPr/>
        </p:nvSpPr>
        <p:spPr>
          <a:xfrm>
            <a:off x="901080" y="1634040"/>
            <a:ext cx="1266480" cy="186840"/>
          </a:xfrm>
          <a:prstGeom prst="rect">
            <a:avLst/>
          </a:prstGeom>
          <a:noFill/>
          <a:ln w="0">
            <a:noFill/>
          </a:ln>
        </p:spPr>
        <p:style>
          <a:lnRef idx="0"/>
          <a:fillRef idx="0"/>
          <a:effectRef idx="0"/>
          <a:fontRef idx="minor"/>
        </p:style>
        <p:txBody>
          <a:bodyPr wrap="none" lIns="0" rIns="0" tIns="0" bIns="0" anchor="t">
            <a:noAutofit/>
          </a:bodyPr>
          <a:p>
            <a:pPr>
              <a:lnSpc>
                <a:spcPts val="1451"/>
              </a:lnSpc>
              <a:tabLst>
                <a:tab algn="l" pos="0"/>
              </a:tabLst>
            </a:pPr>
            <a:r>
              <a:rPr b="0" lang="en-US" sz="1150" spc="-1" strike="noStrike">
                <a:solidFill>
                  <a:srgbClr val="000000"/>
                </a:solidFill>
                <a:latin typeface="Libre Baskerville"/>
                <a:ea typeface="Libre Baskerville"/>
              </a:rPr>
              <a:t>PostgreSQL</a:t>
            </a:r>
            <a:endParaRPr b="0" lang="en-US" sz="1150" spc="-1" strike="noStrike">
              <a:solidFill>
                <a:srgbClr val="000000"/>
              </a:solidFill>
              <a:latin typeface="Arial"/>
            </a:endParaRPr>
          </a:p>
        </p:txBody>
      </p:sp>
      <p:sp>
        <p:nvSpPr>
          <p:cNvPr id="516" name="Text 334"/>
          <p:cNvSpPr/>
          <p:nvPr/>
        </p:nvSpPr>
        <p:spPr>
          <a:xfrm>
            <a:off x="901080" y="1938240"/>
            <a:ext cx="1266480" cy="945000"/>
          </a:xfrm>
          <a:prstGeom prst="rect">
            <a:avLst/>
          </a:prstGeom>
          <a:noFill/>
          <a:ln w="0">
            <a:noFill/>
          </a:ln>
        </p:spPr>
        <p:style>
          <a:lnRef idx="0"/>
          <a:fillRef idx="0"/>
          <a:effectRef idx="0"/>
          <a:fontRef idx="minor"/>
        </p:style>
        <p:txBody>
          <a:bodyPr lIns="0" rIns="0" tIns="0" bIns="0" anchor="t">
            <a:noAutofit/>
          </a:bodyPr>
          <a:p>
            <a:pPr>
              <a:lnSpc>
                <a:spcPts val="1451"/>
              </a:lnSpc>
              <a:tabLst>
                <a:tab algn="l" pos="0"/>
              </a:tabLst>
            </a:pPr>
            <a:r>
              <a:rPr b="0" lang="en-US" sz="900" spc="-1" strike="noStrike">
                <a:solidFill>
                  <a:srgbClr val="000000"/>
                </a:solidFill>
                <a:latin typeface="DM Sans"/>
                <a:ea typeface="DM Sans"/>
              </a:rPr>
              <a:t>Primary relational store with normalized schema for dealers, schemes, claims, and budgets</a:t>
            </a:r>
            <a:endParaRPr b="0" lang="en-US" sz="900" spc="-1" strike="noStrike">
              <a:solidFill>
                <a:srgbClr val="000000"/>
              </a:solidFill>
              <a:latin typeface="Arial"/>
            </a:endParaRPr>
          </a:p>
        </p:txBody>
      </p:sp>
      <p:sp>
        <p:nvSpPr>
          <p:cNvPr id="517" name="Shape 166"/>
          <p:cNvSpPr/>
          <p:nvPr/>
        </p:nvSpPr>
        <p:spPr>
          <a:xfrm>
            <a:off x="2313720" y="1593000"/>
            <a:ext cx="269280" cy="269280"/>
          </a:xfrm>
          <a:prstGeom prst="roundRect">
            <a:avLst>
              <a:gd name="adj" fmla="val 1866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18" name="Text 335"/>
          <p:cNvSpPr/>
          <p:nvPr/>
        </p:nvSpPr>
        <p:spPr>
          <a:xfrm>
            <a:off x="2700720" y="1634040"/>
            <a:ext cx="1266480" cy="186840"/>
          </a:xfrm>
          <a:prstGeom prst="rect">
            <a:avLst/>
          </a:prstGeom>
          <a:noFill/>
          <a:ln w="0">
            <a:noFill/>
          </a:ln>
        </p:spPr>
        <p:style>
          <a:lnRef idx="0"/>
          <a:fillRef idx="0"/>
          <a:effectRef idx="0"/>
          <a:fontRef idx="minor"/>
        </p:style>
        <p:txBody>
          <a:bodyPr wrap="none" lIns="0" rIns="0" tIns="0" bIns="0" anchor="t">
            <a:noAutofit/>
          </a:bodyPr>
          <a:p>
            <a:pPr>
              <a:lnSpc>
                <a:spcPts val="1451"/>
              </a:lnSpc>
              <a:tabLst>
                <a:tab algn="l" pos="0"/>
              </a:tabLst>
            </a:pPr>
            <a:r>
              <a:rPr b="0" lang="en-US" sz="1150" spc="-1" strike="noStrike">
                <a:solidFill>
                  <a:srgbClr val="000000"/>
                </a:solidFill>
                <a:latin typeface="Libre Baskerville"/>
                <a:ea typeface="Libre Baskerville"/>
              </a:rPr>
              <a:t>pgvector</a:t>
            </a:r>
            <a:endParaRPr b="0" lang="en-US" sz="1150" spc="-1" strike="noStrike">
              <a:solidFill>
                <a:srgbClr val="000000"/>
              </a:solidFill>
              <a:latin typeface="Arial"/>
            </a:endParaRPr>
          </a:p>
        </p:txBody>
      </p:sp>
      <p:sp>
        <p:nvSpPr>
          <p:cNvPr id="519" name="Text 336"/>
          <p:cNvSpPr/>
          <p:nvPr/>
        </p:nvSpPr>
        <p:spPr>
          <a:xfrm>
            <a:off x="2700720" y="1938240"/>
            <a:ext cx="1266480" cy="945000"/>
          </a:xfrm>
          <a:prstGeom prst="rect">
            <a:avLst/>
          </a:prstGeom>
          <a:noFill/>
          <a:ln w="0">
            <a:noFill/>
          </a:ln>
        </p:spPr>
        <p:style>
          <a:lnRef idx="0"/>
          <a:fillRef idx="0"/>
          <a:effectRef idx="0"/>
          <a:fontRef idx="minor"/>
        </p:style>
        <p:txBody>
          <a:bodyPr lIns="0" rIns="0" tIns="0" bIns="0" anchor="t">
            <a:noAutofit/>
          </a:bodyPr>
          <a:p>
            <a:pPr>
              <a:lnSpc>
                <a:spcPts val="1451"/>
              </a:lnSpc>
              <a:tabLst>
                <a:tab algn="l" pos="0"/>
              </a:tabLst>
            </a:pPr>
            <a:r>
              <a:rPr b="0" lang="en-US" sz="900" spc="-1" strike="noStrike">
                <a:solidFill>
                  <a:srgbClr val="000000"/>
                </a:solidFill>
                <a:latin typeface="DM Sans"/>
                <a:ea typeface="DM Sans"/>
              </a:rPr>
              <a:t>Native vector embeddings for semantic search and RAG retrieval in the AI Copilot</a:t>
            </a:r>
            <a:endParaRPr b="0" lang="en-US" sz="900" spc="-1" strike="noStrike">
              <a:solidFill>
                <a:srgbClr val="000000"/>
              </a:solidFill>
              <a:latin typeface="Arial"/>
            </a:endParaRPr>
          </a:p>
        </p:txBody>
      </p:sp>
      <p:sp>
        <p:nvSpPr>
          <p:cNvPr id="520" name="Shape 167"/>
          <p:cNvSpPr/>
          <p:nvPr/>
        </p:nvSpPr>
        <p:spPr>
          <a:xfrm>
            <a:off x="514080" y="3117240"/>
            <a:ext cx="269280" cy="269280"/>
          </a:xfrm>
          <a:prstGeom prst="roundRect">
            <a:avLst>
              <a:gd name="adj" fmla="val 18669"/>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21" name="Text 337"/>
          <p:cNvSpPr/>
          <p:nvPr/>
        </p:nvSpPr>
        <p:spPr>
          <a:xfrm>
            <a:off x="901080" y="3158640"/>
            <a:ext cx="1501200" cy="186840"/>
          </a:xfrm>
          <a:prstGeom prst="rect">
            <a:avLst/>
          </a:prstGeom>
          <a:noFill/>
          <a:ln w="0">
            <a:noFill/>
          </a:ln>
        </p:spPr>
        <p:style>
          <a:lnRef idx="0"/>
          <a:fillRef idx="0"/>
          <a:effectRef idx="0"/>
          <a:fontRef idx="minor"/>
        </p:style>
        <p:txBody>
          <a:bodyPr wrap="none" lIns="0" rIns="0" tIns="0" bIns="0" anchor="t">
            <a:noAutofit/>
          </a:bodyPr>
          <a:p>
            <a:pPr>
              <a:lnSpc>
                <a:spcPts val="1451"/>
              </a:lnSpc>
              <a:tabLst>
                <a:tab algn="l" pos="0"/>
              </a:tabLst>
            </a:pPr>
            <a:r>
              <a:rPr b="0" lang="en-US" sz="1150" spc="-1" strike="noStrike">
                <a:solidFill>
                  <a:srgbClr val="000000"/>
                </a:solidFill>
                <a:latin typeface="Libre Baskerville"/>
                <a:ea typeface="Libre Baskerville"/>
              </a:rPr>
              <a:t>Redis</a:t>
            </a:r>
            <a:endParaRPr b="0" lang="en-US" sz="1150" spc="-1" strike="noStrike">
              <a:solidFill>
                <a:srgbClr val="000000"/>
              </a:solidFill>
              <a:latin typeface="Arial"/>
            </a:endParaRPr>
          </a:p>
        </p:txBody>
      </p:sp>
      <p:sp>
        <p:nvSpPr>
          <p:cNvPr id="522" name="Text 338"/>
          <p:cNvSpPr/>
          <p:nvPr/>
        </p:nvSpPr>
        <p:spPr>
          <a:xfrm>
            <a:off x="901080" y="3462840"/>
            <a:ext cx="3066120" cy="377280"/>
          </a:xfrm>
          <a:prstGeom prst="rect">
            <a:avLst/>
          </a:prstGeom>
          <a:noFill/>
          <a:ln w="0">
            <a:noFill/>
          </a:ln>
        </p:spPr>
        <p:style>
          <a:lnRef idx="0"/>
          <a:fillRef idx="0"/>
          <a:effectRef idx="0"/>
          <a:fontRef idx="minor"/>
        </p:style>
        <p:txBody>
          <a:bodyPr lIns="0" rIns="0" tIns="0" bIns="0" anchor="t">
            <a:noAutofit/>
          </a:bodyPr>
          <a:p>
            <a:pPr>
              <a:lnSpc>
                <a:spcPts val="1451"/>
              </a:lnSpc>
              <a:tabLst>
                <a:tab algn="l" pos="0"/>
              </a:tabLst>
            </a:pPr>
            <a:r>
              <a:rPr b="0" lang="en-US" sz="900" spc="-1" strike="noStrike">
                <a:solidFill>
                  <a:srgbClr val="000000"/>
                </a:solidFill>
                <a:latin typeface="DM Sans"/>
                <a:ea typeface="DM Sans"/>
              </a:rPr>
              <a:t>In-memory caching for KPI pre-computation, session state, and low-latency API responses</a:t>
            </a:r>
            <a:endParaRPr b="0" lang="en-US" sz="900" spc="-1" strike="noStrike">
              <a:solidFill>
                <a:srgbClr val="000000"/>
              </a:solidFill>
              <a:latin typeface="Arial"/>
            </a:endParaRPr>
          </a:p>
        </p:txBody>
      </p:sp>
      <p:sp>
        <p:nvSpPr>
          <p:cNvPr id="523" name="Text 339"/>
          <p:cNvSpPr/>
          <p:nvPr/>
        </p:nvSpPr>
        <p:spPr>
          <a:xfrm>
            <a:off x="4299480" y="1274400"/>
            <a:ext cx="2188800" cy="186840"/>
          </a:xfrm>
          <a:prstGeom prst="rect">
            <a:avLst/>
          </a:prstGeom>
          <a:noFill/>
          <a:ln w="0">
            <a:noFill/>
          </a:ln>
        </p:spPr>
        <p:style>
          <a:lnRef idx="0"/>
          <a:fillRef idx="0"/>
          <a:effectRef idx="0"/>
          <a:fontRef idx="minor"/>
        </p:style>
        <p:txBody>
          <a:bodyPr wrap="none" lIns="0" rIns="0" tIns="0" bIns="0" anchor="t">
            <a:noAutofit/>
          </a:bodyPr>
          <a:p>
            <a:pPr>
              <a:lnSpc>
                <a:spcPts val="1451"/>
              </a:lnSpc>
              <a:tabLst>
                <a:tab algn="l" pos="0"/>
              </a:tabLst>
            </a:pPr>
            <a:r>
              <a:rPr b="0" lang="en-US" sz="1150" spc="-1" strike="noStrike">
                <a:solidFill>
                  <a:srgbClr val="5c4e3d"/>
                </a:solidFill>
                <a:latin typeface="Libre Baskerville"/>
                <a:ea typeface="Libre Baskerville"/>
              </a:rPr>
              <a:t>Enterprise Design Principles</a:t>
            </a:r>
            <a:endParaRPr b="0" lang="en-US" sz="1150" spc="-1" strike="noStrike">
              <a:solidFill>
                <a:srgbClr val="000000"/>
              </a:solidFill>
              <a:latin typeface="Arial"/>
            </a:endParaRPr>
          </a:p>
        </p:txBody>
      </p:sp>
      <p:sp>
        <p:nvSpPr>
          <p:cNvPr id="524" name="Text 340"/>
          <p:cNvSpPr/>
          <p:nvPr/>
        </p:nvSpPr>
        <p:spPr>
          <a:xfrm>
            <a:off x="4299480" y="1578240"/>
            <a:ext cx="4367520" cy="756000"/>
          </a:xfrm>
          <a:prstGeom prst="rect">
            <a:avLst/>
          </a:prstGeom>
          <a:noFill/>
          <a:ln w="0">
            <a:noFill/>
          </a:ln>
        </p:spPr>
        <p:style>
          <a:lnRef idx="0"/>
          <a:fillRef idx="0"/>
          <a:effectRef idx="0"/>
          <a:fontRef idx="minor"/>
        </p:style>
        <p:txBody>
          <a:bodyPr lIns="0" rIns="0" tIns="0" bIns="0" anchor="t">
            <a:noAutofit/>
          </a:bodyPr>
          <a:p>
            <a:pPr>
              <a:lnSpc>
                <a:spcPts val="1451"/>
              </a:lnSpc>
              <a:tabLst>
                <a:tab algn="l" pos="0"/>
              </a:tabLst>
            </a:pPr>
            <a:r>
              <a:rPr b="0" lang="en-US" sz="900" spc="-1" strike="noStrike">
                <a:solidFill>
                  <a:srgbClr val="454240"/>
                </a:solidFill>
                <a:latin typeface="DM Sans"/>
                <a:ea typeface="DM Sans"/>
              </a:rPr>
              <a:t>The data architecture is designed for </a:t>
            </a:r>
            <a:r>
              <a:rPr b="1" lang="en-US" sz="900" spc="-1" strike="noStrike">
                <a:solidFill>
                  <a:srgbClr val="454240"/>
                </a:solidFill>
                <a:latin typeface="DM Sans"/>
                <a:ea typeface="DM Sans"/>
              </a:rPr>
              <a:t>1,000+ dealers</a:t>
            </a:r>
            <a:r>
              <a:rPr b="0" lang="en-US" sz="900" spc="-1" strike="noStrike">
                <a:solidFill>
                  <a:srgbClr val="454240"/>
                </a:solidFill>
                <a:latin typeface="DM Sans"/>
                <a:ea typeface="DM Sans"/>
              </a:rPr>
              <a:t> with millions of monthly transactions. Row-level security enforces data isolation per tenant and dealer tier. Every write operation is logged to an immutable audit table for compliance and forensic analysis.</a:t>
            </a:r>
            <a:endParaRPr b="0" lang="en-US" sz="900" spc="-1" strike="noStrike">
              <a:solidFill>
                <a:srgbClr val="000000"/>
              </a:solidFill>
              <a:latin typeface="Arial"/>
            </a:endParaRPr>
          </a:p>
        </p:txBody>
      </p:sp>
      <p:sp>
        <p:nvSpPr>
          <p:cNvPr id="525" name="Shape 168"/>
          <p:cNvSpPr/>
          <p:nvPr/>
        </p:nvSpPr>
        <p:spPr>
          <a:xfrm>
            <a:off x="4299480" y="2466360"/>
            <a:ext cx="2125080" cy="1139400"/>
          </a:xfrm>
          <a:prstGeom prst="roundRect">
            <a:avLst>
              <a:gd name="adj" fmla="val 4425"/>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26" name="Text 341"/>
          <p:cNvSpPr/>
          <p:nvPr/>
        </p:nvSpPr>
        <p:spPr>
          <a:xfrm>
            <a:off x="4433760" y="2600640"/>
            <a:ext cx="1504080" cy="186840"/>
          </a:xfrm>
          <a:prstGeom prst="rect">
            <a:avLst/>
          </a:prstGeom>
          <a:noFill/>
          <a:ln w="0">
            <a:noFill/>
          </a:ln>
        </p:spPr>
        <p:style>
          <a:lnRef idx="0"/>
          <a:fillRef idx="0"/>
          <a:effectRef idx="0"/>
          <a:fontRef idx="minor"/>
        </p:style>
        <p:txBody>
          <a:bodyPr wrap="none" lIns="0" rIns="0" tIns="0" bIns="0" anchor="t">
            <a:noAutofit/>
          </a:bodyPr>
          <a:p>
            <a:pPr>
              <a:lnSpc>
                <a:spcPts val="1451"/>
              </a:lnSpc>
              <a:tabLst>
                <a:tab algn="l" pos="0"/>
              </a:tabLst>
            </a:pPr>
            <a:r>
              <a:rPr b="0" lang="en-US" sz="1150" spc="-1" strike="noStrike">
                <a:solidFill>
                  <a:srgbClr val="454240"/>
                </a:solidFill>
                <a:latin typeface="Libre Baskerville"/>
                <a:ea typeface="Libre Baskerville"/>
              </a:rPr>
              <a:t>Row-Level Security</a:t>
            </a:r>
            <a:endParaRPr b="0" lang="en-US" sz="1150" spc="-1" strike="noStrike">
              <a:solidFill>
                <a:srgbClr val="000000"/>
              </a:solidFill>
              <a:latin typeface="Arial"/>
            </a:endParaRPr>
          </a:p>
        </p:txBody>
      </p:sp>
      <p:sp>
        <p:nvSpPr>
          <p:cNvPr id="527" name="Text 342"/>
          <p:cNvSpPr/>
          <p:nvPr/>
        </p:nvSpPr>
        <p:spPr>
          <a:xfrm>
            <a:off x="4433760" y="2904840"/>
            <a:ext cx="1856160" cy="566640"/>
          </a:xfrm>
          <a:prstGeom prst="rect">
            <a:avLst/>
          </a:prstGeom>
          <a:noFill/>
          <a:ln w="0">
            <a:noFill/>
          </a:ln>
        </p:spPr>
        <p:style>
          <a:lnRef idx="0"/>
          <a:fillRef idx="0"/>
          <a:effectRef idx="0"/>
          <a:fontRef idx="minor"/>
        </p:style>
        <p:txBody>
          <a:bodyPr lIns="0" rIns="0" tIns="0" bIns="0" anchor="t">
            <a:noAutofit/>
          </a:bodyPr>
          <a:p>
            <a:pPr>
              <a:lnSpc>
                <a:spcPts val="1451"/>
              </a:lnSpc>
              <a:tabLst>
                <a:tab algn="l" pos="0"/>
              </a:tabLst>
            </a:pPr>
            <a:r>
              <a:rPr b="0" lang="en-US" sz="900" spc="-1" strike="noStrike">
                <a:solidFill>
                  <a:srgbClr val="454240"/>
                </a:solidFill>
                <a:latin typeface="DM Sans"/>
                <a:ea typeface="DM Sans"/>
              </a:rPr>
              <a:t>Per-tenant and per-dealer data isolation enforced at the database level</a:t>
            </a:r>
            <a:endParaRPr b="0" lang="en-US" sz="900" spc="-1" strike="noStrike">
              <a:solidFill>
                <a:srgbClr val="000000"/>
              </a:solidFill>
              <a:latin typeface="Arial"/>
            </a:endParaRPr>
          </a:p>
        </p:txBody>
      </p:sp>
      <p:sp>
        <p:nvSpPr>
          <p:cNvPr id="528" name="Shape 169"/>
          <p:cNvSpPr/>
          <p:nvPr/>
        </p:nvSpPr>
        <p:spPr>
          <a:xfrm>
            <a:off x="6541920" y="2466360"/>
            <a:ext cx="2125080" cy="1139400"/>
          </a:xfrm>
          <a:prstGeom prst="roundRect">
            <a:avLst>
              <a:gd name="adj" fmla="val 4425"/>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29" name="Text 343"/>
          <p:cNvSpPr/>
          <p:nvPr/>
        </p:nvSpPr>
        <p:spPr>
          <a:xfrm>
            <a:off x="6676200" y="2600640"/>
            <a:ext cx="1501200" cy="186840"/>
          </a:xfrm>
          <a:prstGeom prst="rect">
            <a:avLst/>
          </a:prstGeom>
          <a:noFill/>
          <a:ln w="0">
            <a:noFill/>
          </a:ln>
        </p:spPr>
        <p:style>
          <a:lnRef idx="0"/>
          <a:fillRef idx="0"/>
          <a:effectRef idx="0"/>
          <a:fontRef idx="minor"/>
        </p:style>
        <p:txBody>
          <a:bodyPr wrap="none" lIns="0" rIns="0" tIns="0" bIns="0" anchor="t">
            <a:noAutofit/>
          </a:bodyPr>
          <a:p>
            <a:pPr>
              <a:lnSpc>
                <a:spcPts val="1451"/>
              </a:lnSpc>
              <a:tabLst>
                <a:tab algn="l" pos="0"/>
              </a:tabLst>
            </a:pPr>
            <a:r>
              <a:rPr b="0" lang="en-US" sz="1150" spc="-1" strike="noStrike">
                <a:solidFill>
                  <a:srgbClr val="454240"/>
                </a:solidFill>
                <a:latin typeface="Libre Baskerville"/>
                <a:ea typeface="Libre Baskerville"/>
              </a:rPr>
              <a:t>Auditability</a:t>
            </a:r>
            <a:endParaRPr b="0" lang="en-US" sz="1150" spc="-1" strike="noStrike">
              <a:solidFill>
                <a:srgbClr val="000000"/>
              </a:solidFill>
              <a:latin typeface="Arial"/>
            </a:endParaRPr>
          </a:p>
        </p:txBody>
      </p:sp>
      <p:sp>
        <p:nvSpPr>
          <p:cNvPr id="530" name="Text 344"/>
          <p:cNvSpPr/>
          <p:nvPr/>
        </p:nvSpPr>
        <p:spPr>
          <a:xfrm>
            <a:off x="6676200" y="2904840"/>
            <a:ext cx="1856160" cy="566640"/>
          </a:xfrm>
          <a:prstGeom prst="rect">
            <a:avLst/>
          </a:prstGeom>
          <a:noFill/>
          <a:ln w="0">
            <a:noFill/>
          </a:ln>
        </p:spPr>
        <p:style>
          <a:lnRef idx="0"/>
          <a:fillRef idx="0"/>
          <a:effectRef idx="0"/>
          <a:fontRef idx="minor"/>
        </p:style>
        <p:txBody>
          <a:bodyPr lIns="0" rIns="0" tIns="0" bIns="0" anchor="t">
            <a:noAutofit/>
          </a:bodyPr>
          <a:p>
            <a:pPr>
              <a:lnSpc>
                <a:spcPts val="1451"/>
              </a:lnSpc>
              <a:tabLst>
                <a:tab algn="l" pos="0"/>
              </a:tabLst>
            </a:pPr>
            <a:r>
              <a:rPr b="0" lang="en-US" sz="900" spc="-1" strike="noStrike">
                <a:solidFill>
                  <a:srgbClr val="454240"/>
                </a:solidFill>
                <a:latin typeface="DM Sans"/>
                <a:ea typeface="DM Sans"/>
              </a:rPr>
              <a:t>Full change log with user, timestamp, and before/after values for every mutation</a:t>
            </a:r>
            <a:endParaRPr b="0" lang="en-US" sz="900" spc="-1" strike="noStrike">
              <a:solidFill>
                <a:srgbClr val="000000"/>
              </a:solidFill>
              <a:latin typeface="Arial"/>
            </a:endParaRPr>
          </a:p>
        </p:txBody>
      </p:sp>
      <p:sp>
        <p:nvSpPr>
          <p:cNvPr id="531" name="Shape 170"/>
          <p:cNvSpPr/>
          <p:nvPr/>
        </p:nvSpPr>
        <p:spPr>
          <a:xfrm>
            <a:off x="4299480" y="3723120"/>
            <a:ext cx="4367520" cy="950400"/>
          </a:xfrm>
          <a:prstGeom prst="roundRect">
            <a:avLst>
              <a:gd name="adj" fmla="val 5305"/>
            </a:avLst>
          </a:prstGeom>
          <a:solidFill>
            <a:srgbClr val="fffdfa"/>
          </a:solidFill>
          <a:ln w="14288">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32" name="Text 345"/>
          <p:cNvSpPr/>
          <p:nvPr/>
        </p:nvSpPr>
        <p:spPr>
          <a:xfrm>
            <a:off x="4433760" y="3857760"/>
            <a:ext cx="1666800" cy="186840"/>
          </a:xfrm>
          <a:prstGeom prst="rect">
            <a:avLst/>
          </a:prstGeom>
          <a:noFill/>
          <a:ln w="0">
            <a:noFill/>
          </a:ln>
        </p:spPr>
        <p:style>
          <a:lnRef idx="0"/>
          <a:fillRef idx="0"/>
          <a:effectRef idx="0"/>
          <a:fontRef idx="minor"/>
        </p:style>
        <p:txBody>
          <a:bodyPr wrap="none" lIns="0" rIns="0" tIns="0" bIns="0" anchor="t">
            <a:noAutofit/>
          </a:bodyPr>
          <a:p>
            <a:pPr>
              <a:lnSpc>
                <a:spcPts val="1451"/>
              </a:lnSpc>
              <a:tabLst>
                <a:tab algn="l" pos="0"/>
              </a:tabLst>
            </a:pPr>
            <a:r>
              <a:rPr b="0" lang="en-US" sz="1150" spc="-1" strike="noStrike">
                <a:solidFill>
                  <a:srgbClr val="454240"/>
                </a:solidFill>
                <a:latin typeface="Libre Baskerville"/>
                <a:ea typeface="Libre Baskerville"/>
              </a:rPr>
              <a:t>Horizontal Scalability</a:t>
            </a:r>
            <a:endParaRPr b="0" lang="en-US" sz="1150" spc="-1" strike="noStrike">
              <a:solidFill>
                <a:srgbClr val="000000"/>
              </a:solidFill>
              <a:latin typeface="Arial"/>
            </a:endParaRPr>
          </a:p>
        </p:txBody>
      </p:sp>
      <p:sp>
        <p:nvSpPr>
          <p:cNvPr id="533" name="Text 346"/>
          <p:cNvSpPr/>
          <p:nvPr/>
        </p:nvSpPr>
        <p:spPr>
          <a:xfrm>
            <a:off x="4433760" y="4161600"/>
            <a:ext cx="4098600" cy="377280"/>
          </a:xfrm>
          <a:prstGeom prst="rect">
            <a:avLst/>
          </a:prstGeom>
          <a:noFill/>
          <a:ln w="0">
            <a:noFill/>
          </a:ln>
        </p:spPr>
        <p:style>
          <a:lnRef idx="0"/>
          <a:fillRef idx="0"/>
          <a:effectRef idx="0"/>
          <a:fontRef idx="minor"/>
        </p:style>
        <p:txBody>
          <a:bodyPr lIns="0" rIns="0" tIns="0" bIns="0" anchor="t">
            <a:noAutofit/>
          </a:bodyPr>
          <a:p>
            <a:pPr>
              <a:lnSpc>
                <a:spcPts val="1451"/>
              </a:lnSpc>
              <a:tabLst>
                <a:tab algn="l" pos="0"/>
              </a:tabLst>
            </a:pPr>
            <a:r>
              <a:rPr b="0" lang="en-US" sz="900" spc="-1" strike="noStrike">
                <a:solidFill>
                  <a:srgbClr val="454240"/>
                </a:solidFill>
                <a:latin typeface="DM Sans"/>
                <a:ea typeface="DM Sans"/>
              </a:rPr>
              <a:t>Read replicas and partitioned tables support growth to 10K+ dealers without re-architecture</a:t>
            </a:r>
            <a:endParaRPr b="0" lang="en-US" sz="900" spc="-1" strike="noStrike">
              <a:solidFill>
                <a:srgbClr val="000000"/>
              </a:solidFill>
              <a:latin typeface="Arial"/>
            </a:endParaRPr>
          </a:p>
        </p:txBody>
      </p:sp>
      <p:pic>
        <p:nvPicPr>
          <p:cNvPr id="534" name="" descr=""/>
          <p:cNvPicPr/>
          <p:nvPr/>
        </p:nvPicPr>
        <p:blipFill>
          <a:blip r:embed="rId1"/>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5" name="Shape 171"/>
          <p:cNvSpPr/>
          <p:nvPr/>
        </p:nvSpPr>
        <p:spPr>
          <a:xfrm>
            <a:off x="434160" y="298440"/>
            <a:ext cx="470520" cy="194040"/>
          </a:xfrm>
          <a:prstGeom prst="roundRect">
            <a:avLst>
              <a:gd name="adj" fmla="val 18677"/>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36" name="Text 347"/>
          <p:cNvSpPr/>
          <p:nvPr/>
        </p:nvSpPr>
        <p:spPr>
          <a:xfrm>
            <a:off x="499320" y="330840"/>
            <a:ext cx="340200" cy="129240"/>
          </a:xfrm>
          <a:prstGeom prst="rect">
            <a:avLst/>
          </a:prstGeom>
          <a:noFill/>
          <a:ln w="0">
            <a:noFill/>
          </a:ln>
        </p:spPr>
        <p:style>
          <a:lnRef idx="0"/>
          <a:fillRef idx="0"/>
          <a:effectRef idx="0"/>
          <a:fontRef idx="minor"/>
        </p:style>
        <p:txBody>
          <a:bodyPr wrap="none" lIns="0" rIns="0" tIns="0" bIns="0" anchor="t">
            <a:noAutofit/>
          </a:bodyPr>
          <a:p>
            <a:pPr>
              <a:lnSpc>
                <a:spcPts val="1001"/>
              </a:lnSpc>
              <a:tabLst>
                <a:tab algn="l" pos="0"/>
              </a:tabLst>
            </a:pPr>
            <a:r>
              <a:rPr b="0" lang="en-US" sz="650" spc="-1" strike="noStrike">
                <a:solidFill>
                  <a:srgbClr val="454240"/>
                </a:solidFill>
                <a:latin typeface="DM Sans"/>
                <a:ea typeface="DM Sans"/>
              </a:rPr>
              <a:t>RESULTS</a:t>
            </a:r>
            <a:endParaRPr b="0" lang="en-US" sz="650" spc="-1" strike="noStrike">
              <a:solidFill>
                <a:srgbClr val="000000"/>
              </a:solidFill>
              <a:latin typeface="Arial"/>
            </a:endParaRPr>
          </a:p>
        </p:txBody>
      </p:sp>
      <p:sp>
        <p:nvSpPr>
          <p:cNvPr id="537" name="Text 348"/>
          <p:cNvSpPr/>
          <p:nvPr/>
        </p:nvSpPr>
        <p:spPr>
          <a:xfrm>
            <a:off x="434160" y="531720"/>
            <a:ext cx="4276080" cy="338040"/>
          </a:xfrm>
          <a:prstGeom prst="rect">
            <a:avLst/>
          </a:prstGeom>
          <a:noFill/>
          <a:ln w="0">
            <a:noFill/>
          </a:ln>
        </p:spPr>
        <p:style>
          <a:lnRef idx="0"/>
          <a:fillRef idx="0"/>
          <a:effectRef idx="0"/>
          <a:fontRef idx="minor"/>
        </p:style>
        <p:txBody>
          <a:bodyPr wrap="none" lIns="0" rIns="0" tIns="0" bIns="0" anchor="t">
            <a:noAutofit/>
          </a:bodyPr>
          <a:p>
            <a:pPr>
              <a:lnSpc>
                <a:spcPts val="2650"/>
              </a:lnSpc>
              <a:tabLst>
                <a:tab algn="l" pos="0"/>
              </a:tabLst>
            </a:pPr>
            <a:r>
              <a:rPr b="0" lang="en-US" sz="2100" spc="-1" strike="noStrike">
                <a:solidFill>
                  <a:srgbClr val="5c4e3d"/>
                </a:solidFill>
                <a:latin typeface="Libre Baskerville"/>
                <a:ea typeface="Libre Baskerville"/>
              </a:rPr>
              <a:t>System Performance &amp; Results</a:t>
            </a:r>
            <a:endParaRPr b="0" lang="en-US" sz="2100" spc="-1" strike="noStrike">
              <a:solidFill>
                <a:srgbClr val="000000"/>
              </a:solidFill>
              <a:latin typeface="Arial"/>
            </a:endParaRPr>
          </a:p>
        </p:txBody>
      </p:sp>
      <p:sp>
        <p:nvSpPr>
          <p:cNvPr id="538" name="Text 349"/>
          <p:cNvSpPr/>
          <p:nvPr/>
        </p:nvSpPr>
        <p:spPr>
          <a:xfrm>
            <a:off x="434160" y="1108080"/>
            <a:ext cx="16365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5c4e3d"/>
                </a:solidFill>
                <a:latin typeface="Libre Baskerville"/>
                <a:ea typeface="Libre Baskerville"/>
              </a:rPr>
              <a:t>ML Model Benchmarks</a:t>
            </a:r>
            <a:endParaRPr b="0" lang="en-US" sz="1050" spc="-1" strike="noStrike">
              <a:solidFill>
                <a:srgbClr val="000000"/>
              </a:solidFill>
              <a:latin typeface="Arial"/>
            </a:endParaRPr>
          </a:p>
        </p:txBody>
      </p:sp>
      <p:sp>
        <p:nvSpPr>
          <p:cNvPr id="539" name="Text 350"/>
          <p:cNvSpPr/>
          <p:nvPr/>
        </p:nvSpPr>
        <p:spPr>
          <a:xfrm>
            <a:off x="434160" y="1372680"/>
            <a:ext cx="4004280" cy="650160"/>
          </a:xfrm>
          <a:prstGeom prst="rect">
            <a:avLst/>
          </a:prstGeom>
          <a:noFill/>
          <a:ln w="0">
            <a:noFill/>
          </a:ln>
        </p:spPr>
        <p:style>
          <a:lnRef idx="0"/>
          <a:fillRef idx="0"/>
          <a:effectRef idx="0"/>
          <a:fontRef idx="minor"/>
        </p:style>
        <p:txBody>
          <a:bodyPr lIns="0" rIns="0" tIns="0" bIns="0" anchor="t">
            <a:noAutofit/>
          </a:bodyPr>
          <a:p>
            <a:pPr>
              <a:lnSpc>
                <a:spcPts val="1250"/>
              </a:lnSpc>
              <a:tabLst>
                <a:tab algn="l" pos="0"/>
              </a:tabLst>
            </a:pPr>
            <a:r>
              <a:rPr b="0" lang="en-US" sz="850" spc="-1" strike="noStrike">
                <a:solidFill>
                  <a:srgbClr val="454240"/>
                </a:solidFill>
                <a:latin typeface="DM Sans"/>
                <a:ea typeface="DM Sans"/>
              </a:rPr>
              <a:t>All models have been validated against held-out test sets and benchmarked against baseline approaches. The churn classifier and fraud detector exceed production thresholds for precision and recall, while the forecasting engine maintains low MAPE across seasonal periods.</a:t>
            </a:r>
            <a:endParaRPr b="0" lang="en-US" sz="850" spc="-1" strike="noStrike">
              <a:solidFill>
                <a:srgbClr val="000000"/>
              </a:solidFill>
              <a:latin typeface="Arial"/>
            </a:endParaRPr>
          </a:p>
        </p:txBody>
      </p:sp>
      <p:sp>
        <p:nvSpPr>
          <p:cNvPr id="540" name="Shape 172"/>
          <p:cNvSpPr/>
          <p:nvPr/>
        </p:nvSpPr>
        <p:spPr>
          <a:xfrm>
            <a:off x="434160" y="2185200"/>
            <a:ext cx="3661200" cy="134640"/>
          </a:xfrm>
          <a:prstGeom prst="roundRect">
            <a:avLst>
              <a:gd name="adj" fmla="val 3360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41" name="Shape 173"/>
          <p:cNvSpPr/>
          <p:nvPr/>
        </p:nvSpPr>
        <p:spPr>
          <a:xfrm>
            <a:off x="434160" y="2185200"/>
            <a:ext cx="3368160" cy="134640"/>
          </a:xfrm>
          <a:prstGeom prst="roundRect">
            <a:avLst>
              <a:gd name="adj" fmla="val 336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542" name="Text 351"/>
          <p:cNvSpPr/>
          <p:nvPr/>
        </p:nvSpPr>
        <p:spPr>
          <a:xfrm>
            <a:off x="4177800" y="2185200"/>
            <a:ext cx="260640" cy="1346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1050" spc="-1" strike="noStrike">
                <a:solidFill>
                  <a:srgbClr val="454240"/>
                </a:solidFill>
                <a:latin typeface="Libre Baskerville"/>
                <a:ea typeface="Libre Baskerville"/>
              </a:rPr>
              <a:t>92%</a:t>
            </a:r>
            <a:endParaRPr b="0" lang="en-US" sz="1050" spc="-1" strike="noStrike">
              <a:solidFill>
                <a:srgbClr val="000000"/>
              </a:solidFill>
              <a:latin typeface="Arial"/>
            </a:endParaRPr>
          </a:p>
        </p:txBody>
      </p:sp>
      <p:sp>
        <p:nvSpPr>
          <p:cNvPr id="543" name="Text 352"/>
          <p:cNvSpPr/>
          <p:nvPr/>
        </p:nvSpPr>
        <p:spPr>
          <a:xfrm>
            <a:off x="434160" y="2446200"/>
            <a:ext cx="160632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Churn Model Accuracy</a:t>
            </a:r>
            <a:endParaRPr b="0" lang="en-US" sz="1050" spc="-1" strike="noStrike">
              <a:solidFill>
                <a:srgbClr val="000000"/>
              </a:solidFill>
              <a:latin typeface="Arial"/>
            </a:endParaRPr>
          </a:p>
        </p:txBody>
      </p:sp>
      <p:sp>
        <p:nvSpPr>
          <p:cNvPr id="544" name="Text 353"/>
          <p:cNvSpPr/>
          <p:nvPr/>
        </p:nvSpPr>
        <p:spPr>
          <a:xfrm>
            <a:off x="434160" y="2710440"/>
            <a:ext cx="400428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XGBoost classifier on held-out dealer data</a:t>
            </a:r>
            <a:endParaRPr b="0" lang="en-US" sz="850" spc="-1" strike="noStrike">
              <a:solidFill>
                <a:srgbClr val="000000"/>
              </a:solidFill>
              <a:latin typeface="Arial"/>
            </a:endParaRPr>
          </a:p>
        </p:txBody>
      </p:sp>
      <p:sp>
        <p:nvSpPr>
          <p:cNvPr id="545" name="Shape 174"/>
          <p:cNvSpPr/>
          <p:nvPr/>
        </p:nvSpPr>
        <p:spPr>
          <a:xfrm>
            <a:off x="434160" y="3117600"/>
            <a:ext cx="3667680" cy="134640"/>
          </a:xfrm>
          <a:prstGeom prst="roundRect">
            <a:avLst>
              <a:gd name="adj" fmla="val 3360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46" name="Shape 175"/>
          <p:cNvSpPr/>
          <p:nvPr/>
        </p:nvSpPr>
        <p:spPr>
          <a:xfrm>
            <a:off x="434160" y="3117600"/>
            <a:ext cx="3227400" cy="134640"/>
          </a:xfrm>
          <a:prstGeom prst="roundRect">
            <a:avLst>
              <a:gd name="adj" fmla="val 336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547" name="Text 354"/>
          <p:cNvSpPr/>
          <p:nvPr/>
        </p:nvSpPr>
        <p:spPr>
          <a:xfrm>
            <a:off x="4184280" y="3117600"/>
            <a:ext cx="254160" cy="1346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1050" spc="-1" strike="noStrike">
                <a:solidFill>
                  <a:srgbClr val="454240"/>
                </a:solidFill>
                <a:latin typeface="Libre Baskerville"/>
                <a:ea typeface="Libre Baskerville"/>
              </a:rPr>
              <a:t>88%</a:t>
            </a:r>
            <a:endParaRPr b="0" lang="en-US" sz="1050" spc="-1" strike="noStrike">
              <a:solidFill>
                <a:srgbClr val="000000"/>
              </a:solidFill>
              <a:latin typeface="Arial"/>
            </a:endParaRPr>
          </a:p>
        </p:txBody>
      </p:sp>
      <p:sp>
        <p:nvSpPr>
          <p:cNvPr id="548" name="Text 355"/>
          <p:cNvSpPr/>
          <p:nvPr/>
        </p:nvSpPr>
        <p:spPr>
          <a:xfrm>
            <a:off x="434160" y="3378600"/>
            <a:ext cx="181008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Fraud Detection Precision</a:t>
            </a:r>
            <a:endParaRPr b="0" lang="en-US" sz="1050" spc="-1" strike="noStrike">
              <a:solidFill>
                <a:srgbClr val="000000"/>
              </a:solidFill>
              <a:latin typeface="Arial"/>
            </a:endParaRPr>
          </a:p>
        </p:txBody>
      </p:sp>
      <p:sp>
        <p:nvSpPr>
          <p:cNvPr id="549" name="Text 356"/>
          <p:cNvSpPr/>
          <p:nvPr/>
        </p:nvSpPr>
        <p:spPr>
          <a:xfrm>
            <a:off x="434160" y="3643200"/>
            <a:ext cx="400428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Isolation Forest anomaly scoring</a:t>
            </a:r>
            <a:endParaRPr b="0" lang="en-US" sz="850" spc="-1" strike="noStrike">
              <a:solidFill>
                <a:srgbClr val="000000"/>
              </a:solidFill>
              <a:latin typeface="Arial"/>
            </a:endParaRPr>
          </a:p>
        </p:txBody>
      </p:sp>
      <p:sp>
        <p:nvSpPr>
          <p:cNvPr id="550" name="Shape 176"/>
          <p:cNvSpPr/>
          <p:nvPr/>
        </p:nvSpPr>
        <p:spPr>
          <a:xfrm>
            <a:off x="434160" y="4050000"/>
            <a:ext cx="3684600" cy="134640"/>
          </a:xfrm>
          <a:prstGeom prst="roundRect">
            <a:avLst>
              <a:gd name="adj" fmla="val 33605"/>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51" name="Shape 177"/>
          <p:cNvSpPr/>
          <p:nvPr/>
        </p:nvSpPr>
        <p:spPr>
          <a:xfrm>
            <a:off x="434160" y="4050000"/>
            <a:ext cx="3352680" cy="134640"/>
          </a:xfrm>
          <a:prstGeom prst="roundRect">
            <a:avLst>
              <a:gd name="adj" fmla="val 33605"/>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552" name="Text 357"/>
          <p:cNvSpPr/>
          <p:nvPr/>
        </p:nvSpPr>
        <p:spPr>
          <a:xfrm>
            <a:off x="4200840" y="4050000"/>
            <a:ext cx="237600" cy="1346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1050" spc="-1" strike="noStrike">
                <a:solidFill>
                  <a:srgbClr val="454240"/>
                </a:solidFill>
                <a:latin typeface="Libre Baskerville"/>
                <a:ea typeface="Libre Baskerville"/>
              </a:rPr>
              <a:t>91%</a:t>
            </a:r>
            <a:endParaRPr b="0" lang="en-US" sz="1050" spc="-1" strike="noStrike">
              <a:solidFill>
                <a:srgbClr val="000000"/>
              </a:solidFill>
              <a:latin typeface="Arial"/>
            </a:endParaRPr>
          </a:p>
        </p:txBody>
      </p:sp>
      <p:sp>
        <p:nvSpPr>
          <p:cNvPr id="553" name="Text 358"/>
          <p:cNvSpPr/>
          <p:nvPr/>
        </p:nvSpPr>
        <p:spPr>
          <a:xfrm>
            <a:off x="434160" y="4311360"/>
            <a:ext cx="148572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454240"/>
                </a:solidFill>
                <a:latin typeface="Libre Baskerville"/>
                <a:ea typeface="Libre Baskerville"/>
              </a:rPr>
              <a:t>Forecast MAPE Score</a:t>
            </a:r>
            <a:endParaRPr b="0" lang="en-US" sz="1050" spc="-1" strike="noStrike">
              <a:solidFill>
                <a:srgbClr val="000000"/>
              </a:solidFill>
              <a:latin typeface="Arial"/>
            </a:endParaRPr>
          </a:p>
        </p:txBody>
      </p:sp>
      <p:sp>
        <p:nvSpPr>
          <p:cNvPr id="554" name="Text 359"/>
          <p:cNvSpPr/>
          <p:nvPr/>
        </p:nvSpPr>
        <p:spPr>
          <a:xfrm>
            <a:off x="434160" y="4575600"/>
            <a:ext cx="400428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SARIMA budget projection accuracy</a:t>
            </a:r>
            <a:endParaRPr b="0" lang="en-US" sz="850" spc="-1" strike="noStrike">
              <a:solidFill>
                <a:srgbClr val="000000"/>
              </a:solidFill>
              <a:latin typeface="Arial"/>
            </a:endParaRPr>
          </a:p>
        </p:txBody>
      </p:sp>
      <p:sp>
        <p:nvSpPr>
          <p:cNvPr id="555" name="Text 360"/>
          <p:cNvSpPr/>
          <p:nvPr/>
        </p:nvSpPr>
        <p:spPr>
          <a:xfrm>
            <a:off x="4709160" y="1108080"/>
            <a:ext cx="177768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5c4e3d"/>
                </a:solidFill>
                <a:latin typeface="Libre Baskerville"/>
                <a:ea typeface="Libre Baskerville"/>
              </a:rPr>
              <a:t>Operational Performance</a:t>
            </a:r>
            <a:endParaRPr b="0" lang="en-US" sz="1050" spc="-1" strike="noStrike">
              <a:solidFill>
                <a:srgbClr val="000000"/>
              </a:solidFill>
              <a:latin typeface="Arial"/>
            </a:endParaRPr>
          </a:p>
        </p:txBody>
      </p:sp>
      <p:sp>
        <p:nvSpPr>
          <p:cNvPr id="556" name="Text 361"/>
          <p:cNvSpPr/>
          <p:nvPr/>
        </p:nvSpPr>
        <p:spPr>
          <a:xfrm>
            <a:off x="4709160" y="1372680"/>
            <a:ext cx="4004280" cy="487440"/>
          </a:xfrm>
          <a:prstGeom prst="rect">
            <a:avLst/>
          </a:prstGeom>
          <a:noFill/>
          <a:ln w="0">
            <a:noFill/>
          </a:ln>
        </p:spPr>
        <p:style>
          <a:lnRef idx="0"/>
          <a:fillRef idx="0"/>
          <a:effectRef idx="0"/>
          <a:fontRef idx="minor"/>
        </p:style>
        <p:txBody>
          <a:bodyPr lIns="0" rIns="0" tIns="0" bIns="0" anchor="t">
            <a:noAutofit/>
          </a:bodyPr>
          <a:p>
            <a:pPr>
              <a:lnSpc>
                <a:spcPts val="1250"/>
              </a:lnSpc>
              <a:tabLst>
                <a:tab algn="l" pos="0"/>
              </a:tabLst>
            </a:pPr>
            <a:r>
              <a:rPr b="0" lang="en-US" sz="850" spc="-1" strike="noStrike">
                <a:solidFill>
                  <a:srgbClr val="454240"/>
                </a:solidFill>
                <a:latin typeface="DM Sans"/>
                <a:ea typeface="DM Sans"/>
              </a:rPr>
              <a:t>The system operates as a </a:t>
            </a:r>
            <a:r>
              <a:rPr b="1" lang="en-US" sz="850" spc="-1" strike="noStrike">
                <a:solidFill>
                  <a:srgbClr val="454240"/>
                </a:solidFill>
                <a:latin typeface="DM Sans"/>
                <a:ea typeface="DM Sans"/>
              </a:rPr>
              <a:t>production-grade platform</a:t>
            </a:r>
            <a:r>
              <a:rPr b="0" lang="en-US" sz="850" spc="-1" strike="noStrike">
                <a:solidFill>
                  <a:srgbClr val="454240"/>
                </a:solidFill>
                <a:latin typeface="DM Sans"/>
                <a:ea typeface="DM Sans"/>
              </a:rPr>
              <a:t> with sub-second API response times, real-time dashboard updates, and high availability under concurrent enterprise load.</a:t>
            </a:r>
            <a:endParaRPr b="0" lang="en-US" sz="850" spc="-1" strike="noStrike">
              <a:solidFill>
                <a:srgbClr val="000000"/>
              </a:solidFill>
              <a:latin typeface="Arial"/>
            </a:endParaRPr>
          </a:p>
        </p:txBody>
      </p:sp>
      <p:sp>
        <p:nvSpPr>
          <p:cNvPr id="557" name="Shape 178"/>
          <p:cNvSpPr/>
          <p:nvPr/>
        </p:nvSpPr>
        <p:spPr>
          <a:xfrm>
            <a:off x="4709160" y="1968120"/>
            <a:ext cx="1954080" cy="652680"/>
          </a:xfrm>
          <a:prstGeom prst="roundRect">
            <a:avLst>
              <a:gd name="adj" fmla="val 6973"/>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58" name="Text 362"/>
          <p:cNvSpPr/>
          <p:nvPr/>
        </p:nvSpPr>
        <p:spPr>
          <a:xfrm>
            <a:off x="4822560" y="208116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000000"/>
                </a:solidFill>
                <a:latin typeface="Libre Baskerville"/>
                <a:ea typeface="Libre Baskerville"/>
              </a:rPr>
              <a:t>⚡</a:t>
            </a:r>
            <a:r>
              <a:rPr b="0" lang="en-US" sz="1050" spc="-1" strike="noStrike">
                <a:solidFill>
                  <a:srgbClr val="454240"/>
                </a:solidFill>
                <a:latin typeface="Libre Baskerville"/>
                <a:ea typeface="Libre Baskerville"/>
              </a:rPr>
              <a:t> </a:t>
            </a:r>
            <a:r>
              <a:rPr b="0" lang="en-US" sz="1050" spc="-1" strike="noStrike">
                <a:solidFill>
                  <a:srgbClr val="454240"/>
                </a:solidFill>
                <a:latin typeface="Libre Baskerville"/>
                <a:ea typeface="Libre Baskerville"/>
              </a:rPr>
              <a:t>&lt; 200ms</a:t>
            </a:r>
            <a:endParaRPr b="0" lang="en-US" sz="1050" spc="-1" strike="noStrike">
              <a:solidFill>
                <a:srgbClr val="000000"/>
              </a:solidFill>
              <a:latin typeface="Arial"/>
            </a:endParaRPr>
          </a:p>
        </p:txBody>
      </p:sp>
      <p:sp>
        <p:nvSpPr>
          <p:cNvPr id="559" name="Text 363"/>
          <p:cNvSpPr/>
          <p:nvPr/>
        </p:nvSpPr>
        <p:spPr>
          <a:xfrm>
            <a:off x="4822560" y="2345760"/>
            <a:ext cx="172764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Average API inference latency</a:t>
            </a:r>
            <a:endParaRPr b="0" lang="en-US" sz="850" spc="-1" strike="noStrike">
              <a:solidFill>
                <a:srgbClr val="000000"/>
              </a:solidFill>
              <a:latin typeface="Arial"/>
            </a:endParaRPr>
          </a:p>
        </p:txBody>
      </p:sp>
      <p:sp>
        <p:nvSpPr>
          <p:cNvPr id="560" name="Shape 179"/>
          <p:cNvSpPr/>
          <p:nvPr/>
        </p:nvSpPr>
        <p:spPr>
          <a:xfrm>
            <a:off x="6759360" y="1968120"/>
            <a:ext cx="1954080" cy="652680"/>
          </a:xfrm>
          <a:prstGeom prst="roundRect">
            <a:avLst>
              <a:gd name="adj" fmla="val 6973"/>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61" name="Text 364"/>
          <p:cNvSpPr/>
          <p:nvPr/>
        </p:nvSpPr>
        <p:spPr>
          <a:xfrm>
            <a:off x="6872760" y="208116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000000"/>
                </a:solidFill>
                <a:latin typeface="Libre Baskerville"/>
                <a:ea typeface="Libre Baskerville"/>
              </a:rPr>
              <a:t>📊</a:t>
            </a:r>
            <a:r>
              <a:rPr b="0" lang="en-US" sz="1050" spc="-1" strike="noStrike">
                <a:solidFill>
                  <a:srgbClr val="454240"/>
                </a:solidFill>
                <a:latin typeface="Libre Baskerville"/>
                <a:ea typeface="Libre Baskerville"/>
              </a:rPr>
              <a:t> </a:t>
            </a:r>
            <a:r>
              <a:rPr b="0" lang="en-US" sz="1050" spc="-1" strike="noStrike">
                <a:solidFill>
                  <a:srgbClr val="454240"/>
                </a:solidFill>
                <a:latin typeface="Libre Baskerville"/>
                <a:ea typeface="Libre Baskerville"/>
              </a:rPr>
              <a:t>&lt; 2s</a:t>
            </a:r>
            <a:endParaRPr b="0" lang="en-US" sz="1050" spc="-1" strike="noStrike">
              <a:solidFill>
                <a:srgbClr val="000000"/>
              </a:solidFill>
              <a:latin typeface="Arial"/>
            </a:endParaRPr>
          </a:p>
        </p:txBody>
      </p:sp>
      <p:sp>
        <p:nvSpPr>
          <p:cNvPr id="562" name="Text 365"/>
          <p:cNvSpPr/>
          <p:nvPr/>
        </p:nvSpPr>
        <p:spPr>
          <a:xfrm>
            <a:off x="6872760" y="2345760"/>
            <a:ext cx="172764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Dashboard load time (full KPI set)</a:t>
            </a:r>
            <a:endParaRPr b="0" lang="en-US" sz="850" spc="-1" strike="noStrike">
              <a:solidFill>
                <a:srgbClr val="000000"/>
              </a:solidFill>
              <a:latin typeface="Arial"/>
            </a:endParaRPr>
          </a:p>
        </p:txBody>
      </p:sp>
      <p:sp>
        <p:nvSpPr>
          <p:cNvPr id="563" name="Shape 180"/>
          <p:cNvSpPr/>
          <p:nvPr/>
        </p:nvSpPr>
        <p:spPr>
          <a:xfrm>
            <a:off x="4709160" y="2716560"/>
            <a:ext cx="1954080" cy="652680"/>
          </a:xfrm>
          <a:prstGeom prst="roundRect">
            <a:avLst>
              <a:gd name="adj" fmla="val 6973"/>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64" name="Text 366"/>
          <p:cNvSpPr/>
          <p:nvPr/>
        </p:nvSpPr>
        <p:spPr>
          <a:xfrm>
            <a:off x="4822560" y="282996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000000"/>
                </a:solidFill>
                <a:latin typeface="Libre Baskerville"/>
                <a:ea typeface="Libre Baskerville"/>
              </a:rPr>
              <a:t>🔄</a:t>
            </a:r>
            <a:r>
              <a:rPr b="0" lang="en-US" sz="1050" spc="-1" strike="noStrike">
                <a:solidFill>
                  <a:srgbClr val="454240"/>
                </a:solidFill>
                <a:latin typeface="Libre Baskerville"/>
                <a:ea typeface="Libre Baskerville"/>
              </a:rPr>
              <a:t> </a:t>
            </a:r>
            <a:r>
              <a:rPr b="0" lang="en-US" sz="1050" spc="-1" strike="noStrike">
                <a:solidFill>
                  <a:srgbClr val="454240"/>
                </a:solidFill>
                <a:latin typeface="Libre Baskerville"/>
                <a:ea typeface="Libre Baskerville"/>
              </a:rPr>
              <a:t>24/7</a:t>
            </a:r>
            <a:endParaRPr b="0" lang="en-US" sz="1050" spc="-1" strike="noStrike">
              <a:solidFill>
                <a:srgbClr val="000000"/>
              </a:solidFill>
              <a:latin typeface="Arial"/>
            </a:endParaRPr>
          </a:p>
        </p:txBody>
      </p:sp>
      <p:sp>
        <p:nvSpPr>
          <p:cNvPr id="565" name="Text 367"/>
          <p:cNvSpPr/>
          <p:nvPr/>
        </p:nvSpPr>
        <p:spPr>
          <a:xfrm>
            <a:off x="4822560" y="3094560"/>
            <a:ext cx="172764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Automated pipeline execution</a:t>
            </a:r>
            <a:endParaRPr b="0" lang="en-US" sz="850" spc="-1" strike="noStrike">
              <a:solidFill>
                <a:srgbClr val="000000"/>
              </a:solidFill>
              <a:latin typeface="Arial"/>
            </a:endParaRPr>
          </a:p>
        </p:txBody>
      </p:sp>
      <p:sp>
        <p:nvSpPr>
          <p:cNvPr id="566" name="Shape 181"/>
          <p:cNvSpPr/>
          <p:nvPr/>
        </p:nvSpPr>
        <p:spPr>
          <a:xfrm>
            <a:off x="6759360" y="2716560"/>
            <a:ext cx="1954080" cy="652680"/>
          </a:xfrm>
          <a:prstGeom prst="roundRect">
            <a:avLst>
              <a:gd name="adj" fmla="val 6973"/>
            </a:avLst>
          </a:prstGeom>
          <a:solidFill>
            <a:srgbClr val="f7edd4"/>
          </a:solidFill>
          <a:ln w="4763">
            <a:solidFill>
              <a:srgbClr val="ddd3ba"/>
            </a:solidFill>
            <a:round/>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67" name="Text 368"/>
          <p:cNvSpPr/>
          <p:nvPr/>
        </p:nvSpPr>
        <p:spPr>
          <a:xfrm>
            <a:off x="6872760" y="2829960"/>
            <a:ext cx="1355760" cy="168480"/>
          </a:xfrm>
          <a:prstGeom prst="rect">
            <a:avLst/>
          </a:prstGeom>
          <a:noFill/>
          <a:ln w="0">
            <a:noFill/>
          </a:ln>
        </p:spPr>
        <p:style>
          <a:lnRef idx="0"/>
          <a:fillRef idx="0"/>
          <a:effectRef idx="0"/>
          <a:fontRef idx="minor"/>
        </p:style>
        <p:txBody>
          <a:bodyPr wrap="none" lIns="0" rIns="0" tIns="0" bIns="0" anchor="t">
            <a:noAutofit/>
          </a:bodyPr>
          <a:p>
            <a:pPr>
              <a:lnSpc>
                <a:spcPts val="1301"/>
              </a:lnSpc>
              <a:tabLst>
                <a:tab algn="l" pos="0"/>
              </a:tabLst>
            </a:pPr>
            <a:r>
              <a:rPr b="0" lang="en-US" sz="1050" spc="-1" strike="noStrike">
                <a:solidFill>
                  <a:srgbClr val="000000"/>
                </a:solidFill>
                <a:latin typeface="Libre Baskerville"/>
                <a:ea typeface="Libre Baskerville"/>
              </a:rPr>
              <a:t>✅</a:t>
            </a:r>
            <a:r>
              <a:rPr b="0" lang="en-US" sz="1050" spc="-1" strike="noStrike">
                <a:solidFill>
                  <a:srgbClr val="454240"/>
                </a:solidFill>
                <a:latin typeface="Libre Baskerville"/>
                <a:ea typeface="Libre Baskerville"/>
              </a:rPr>
              <a:t> </a:t>
            </a:r>
            <a:r>
              <a:rPr b="0" lang="en-US" sz="1050" spc="-1" strike="noStrike">
                <a:solidFill>
                  <a:srgbClr val="454240"/>
                </a:solidFill>
                <a:latin typeface="Libre Baskerville"/>
                <a:ea typeface="Libre Baskerville"/>
              </a:rPr>
              <a:t>99.9%</a:t>
            </a:r>
            <a:endParaRPr b="0" lang="en-US" sz="1050" spc="-1" strike="noStrike">
              <a:solidFill>
                <a:srgbClr val="000000"/>
              </a:solidFill>
              <a:latin typeface="Arial"/>
            </a:endParaRPr>
          </a:p>
        </p:txBody>
      </p:sp>
      <p:sp>
        <p:nvSpPr>
          <p:cNvPr id="568" name="Text 369"/>
          <p:cNvSpPr/>
          <p:nvPr/>
        </p:nvSpPr>
        <p:spPr>
          <a:xfrm>
            <a:off x="6872760" y="3094560"/>
            <a:ext cx="1727640" cy="16164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850" spc="-1" strike="noStrike">
                <a:solidFill>
                  <a:srgbClr val="454240"/>
                </a:solidFill>
                <a:latin typeface="DM Sans"/>
                <a:ea typeface="DM Sans"/>
              </a:rPr>
              <a:t>Uptime SLA compliance</a:t>
            </a:r>
            <a:endParaRPr b="0" lang="en-US" sz="850" spc="-1" strike="noStrike">
              <a:solidFill>
                <a:srgbClr val="000000"/>
              </a:solidFill>
              <a:latin typeface="Arial"/>
            </a:endParaRPr>
          </a:p>
        </p:txBody>
      </p:sp>
      <p:sp>
        <p:nvSpPr>
          <p:cNvPr id="569" name="Shape 182"/>
          <p:cNvSpPr/>
          <p:nvPr/>
        </p:nvSpPr>
        <p:spPr>
          <a:xfrm>
            <a:off x="4709160" y="3477240"/>
            <a:ext cx="4004280" cy="586440"/>
          </a:xfrm>
          <a:prstGeom prst="roundRect">
            <a:avLst>
              <a:gd name="adj" fmla="val 7761"/>
            </a:avLst>
          </a:prstGeom>
          <a:solidFill>
            <a:srgbClr val="b6fcb8"/>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pic>
        <p:nvPicPr>
          <p:cNvPr id="570" name="Image 61" descr="preencoded.png"/>
          <p:cNvPicPr/>
          <p:nvPr/>
        </p:nvPicPr>
        <p:blipFill>
          <a:blip r:embed="rId1"/>
          <a:stretch/>
        </p:blipFill>
        <p:spPr>
          <a:xfrm>
            <a:off x="4817520" y="3637080"/>
            <a:ext cx="134640" cy="107280"/>
          </a:xfrm>
          <a:prstGeom prst="rect">
            <a:avLst/>
          </a:prstGeom>
          <a:ln w="0">
            <a:noFill/>
          </a:ln>
        </p:spPr>
      </p:pic>
      <p:sp>
        <p:nvSpPr>
          <p:cNvPr id="571" name="Text 370"/>
          <p:cNvSpPr/>
          <p:nvPr/>
        </p:nvSpPr>
        <p:spPr>
          <a:xfrm>
            <a:off x="5061960" y="3599280"/>
            <a:ext cx="3543120" cy="324720"/>
          </a:xfrm>
          <a:prstGeom prst="rect">
            <a:avLst/>
          </a:prstGeom>
          <a:noFill/>
          <a:ln w="0">
            <a:noFill/>
          </a:ln>
        </p:spPr>
        <p:style>
          <a:lnRef idx="0"/>
          <a:fillRef idx="0"/>
          <a:effectRef idx="0"/>
          <a:fontRef idx="minor"/>
        </p:style>
        <p:txBody>
          <a:bodyPr lIns="0" rIns="0" tIns="0" bIns="0" anchor="t">
            <a:noAutofit/>
          </a:bodyPr>
          <a:p>
            <a:pPr>
              <a:lnSpc>
                <a:spcPts val="1250"/>
              </a:lnSpc>
              <a:tabLst>
                <a:tab algn="l" pos="0"/>
              </a:tabLst>
            </a:pPr>
            <a:r>
              <a:rPr b="0" lang="en-US" sz="850" spc="-1" strike="noStrike">
                <a:solidFill>
                  <a:srgbClr val="000000"/>
                </a:solidFill>
                <a:latin typeface="DM Sans"/>
                <a:ea typeface="DM Sans"/>
              </a:rPr>
              <a:t>System has passed production-level stress testing and is operating reliably under enterprise load with 1,000+ active dealers.</a:t>
            </a:r>
            <a:endParaRPr b="0" lang="en-US" sz="850" spc="-1" strike="noStrike">
              <a:solidFill>
                <a:srgbClr val="000000"/>
              </a:solidFill>
              <a:latin typeface="Arial"/>
            </a:endParaRPr>
          </a:p>
        </p:txBody>
      </p:sp>
      <p:pic>
        <p:nvPicPr>
          <p:cNvPr id="572" name="" descr=""/>
          <p:cNvPicPr/>
          <p:nvPr/>
        </p:nvPicPr>
        <p:blipFill>
          <a:blip r:embed="rId2"/>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3" name="Shape 183"/>
          <p:cNvSpPr/>
          <p:nvPr/>
        </p:nvSpPr>
        <p:spPr>
          <a:xfrm>
            <a:off x="496080" y="527760"/>
            <a:ext cx="961920" cy="232200"/>
          </a:xfrm>
          <a:prstGeom prst="roundRect">
            <a:avLst>
              <a:gd name="adj" fmla="val 17872"/>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74" name="Text 371"/>
          <p:cNvSpPr/>
          <p:nvPr/>
        </p:nvSpPr>
        <p:spPr>
          <a:xfrm>
            <a:off x="570600" y="564840"/>
            <a:ext cx="812880" cy="157680"/>
          </a:xfrm>
          <a:prstGeom prst="rect">
            <a:avLst/>
          </a:prstGeom>
          <a:noFill/>
          <a:ln w="0">
            <a:noFill/>
          </a:ln>
        </p:spPr>
        <p:style>
          <a:lnRef idx="0"/>
          <a:fillRef idx="0"/>
          <a:effectRef idx="0"/>
          <a:fontRef idx="minor"/>
        </p:style>
        <p:txBody>
          <a:bodyPr wrap="none" lIns="0" rIns="0" tIns="0" bIns="0" anchor="t">
            <a:noAutofit/>
          </a:bodyPr>
          <a:p>
            <a:pPr>
              <a:lnSpc>
                <a:spcPts val="1250"/>
              </a:lnSpc>
              <a:tabLst>
                <a:tab algn="l" pos="0"/>
              </a:tabLst>
            </a:pPr>
            <a:r>
              <a:rPr b="0" lang="en-US" sz="750" spc="-1" strike="noStrike">
                <a:solidFill>
                  <a:srgbClr val="454240"/>
                </a:solidFill>
                <a:latin typeface="DM Sans"/>
                <a:ea typeface="DM Sans"/>
              </a:rPr>
              <a:t>BUSINESS IMPACT</a:t>
            </a:r>
            <a:endParaRPr b="0" lang="en-US" sz="750" spc="-1" strike="noStrike">
              <a:solidFill>
                <a:srgbClr val="000000"/>
              </a:solidFill>
              <a:latin typeface="Arial"/>
            </a:endParaRPr>
          </a:p>
        </p:txBody>
      </p:sp>
      <p:sp>
        <p:nvSpPr>
          <p:cNvPr id="575" name="Text 372"/>
          <p:cNvSpPr/>
          <p:nvPr/>
        </p:nvSpPr>
        <p:spPr>
          <a:xfrm>
            <a:off x="496080" y="810360"/>
            <a:ext cx="4331880" cy="386640"/>
          </a:xfrm>
          <a:prstGeom prst="rect">
            <a:avLst/>
          </a:prstGeom>
          <a:noFill/>
          <a:ln w="0">
            <a:noFill/>
          </a:ln>
        </p:spPr>
        <p:style>
          <a:lnRef idx="0"/>
          <a:fillRef idx="0"/>
          <a:effectRef idx="0"/>
          <a:fontRef idx="minor"/>
        </p:style>
        <p:txBody>
          <a:bodyPr wrap="none" lIns="0" rIns="0" tIns="0" bIns="0" anchor="t">
            <a:noAutofit/>
          </a:bodyPr>
          <a:p>
            <a:pPr>
              <a:lnSpc>
                <a:spcPts val="3050"/>
              </a:lnSpc>
              <a:tabLst>
                <a:tab algn="l" pos="0"/>
              </a:tabLst>
            </a:pPr>
            <a:r>
              <a:rPr b="0" lang="en-US" sz="2400" spc="-1" strike="noStrike">
                <a:solidFill>
                  <a:srgbClr val="5c4e3d"/>
                </a:solidFill>
                <a:latin typeface="Libre Baskerville"/>
                <a:ea typeface="Libre Baskerville"/>
              </a:rPr>
              <a:t>Enterprise Business Impact</a:t>
            </a:r>
            <a:endParaRPr b="0" lang="en-US" sz="2400" spc="-1" strike="noStrike">
              <a:solidFill>
                <a:srgbClr val="000000"/>
              </a:solidFill>
              <a:latin typeface="Arial"/>
            </a:endParaRPr>
          </a:p>
        </p:txBody>
      </p:sp>
      <p:sp>
        <p:nvSpPr>
          <p:cNvPr id="576" name="Text 373"/>
          <p:cNvSpPr/>
          <p:nvPr/>
        </p:nvSpPr>
        <p:spPr>
          <a:xfrm>
            <a:off x="496080" y="1384200"/>
            <a:ext cx="8150760" cy="39600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Beyond technical performance, the platform delivers measurable business value across every layer of the dealer incentive operation — from faster scheme design cycles to reduced fraud losses and improved dealer retention rates.</a:t>
            </a:r>
            <a:endParaRPr b="0" lang="en-US" sz="950" spc="-1" strike="noStrike">
              <a:solidFill>
                <a:srgbClr val="000000"/>
              </a:solidFill>
              <a:latin typeface="Arial"/>
            </a:endParaRPr>
          </a:p>
        </p:txBody>
      </p:sp>
      <p:pic>
        <p:nvPicPr>
          <p:cNvPr id="577" name="Image 62" descr="preencoded.png"/>
          <p:cNvPicPr/>
          <p:nvPr/>
        </p:nvPicPr>
        <p:blipFill>
          <a:blip r:embed="rId1"/>
          <a:stretch/>
        </p:blipFill>
        <p:spPr>
          <a:xfrm>
            <a:off x="496080" y="1920600"/>
            <a:ext cx="1113480" cy="687600"/>
          </a:xfrm>
          <a:prstGeom prst="rect">
            <a:avLst/>
          </a:prstGeom>
          <a:ln w="0">
            <a:noFill/>
          </a:ln>
        </p:spPr>
      </p:pic>
      <p:sp>
        <p:nvSpPr>
          <p:cNvPr id="578" name="Text 374"/>
          <p:cNvSpPr/>
          <p:nvPr/>
        </p:nvSpPr>
        <p:spPr>
          <a:xfrm>
            <a:off x="496080" y="2764440"/>
            <a:ext cx="174204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Faster Scheme Design</a:t>
            </a:r>
            <a:endParaRPr b="0" lang="en-US" sz="1200" spc="-1" strike="noStrike">
              <a:solidFill>
                <a:srgbClr val="000000"/>
              </a:solidFill>
              <a:latin typeface="Arial"/>
            </a:endParaRPr>
          </a:p>
        </p:txBody>
      </p:sp>
      <p:sp>
        <p:nvSpPr>
          <p:cNvPr id="579" name="Text 375"/>
          <p:cNvSpPr/>
          <p:nvPr/>
        </p:nvSpPr>
        <p:spPr>
          <a:xfrm>
            <a:off x="496080" y="3032640"/>
            <a:ext cx="1920600" cy="138816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AI-assisted scheme creation reduces design cycles from days to hours. The Copilot surfaces comparable historical schemes, recommends slab structures, and flags policy conflicts in real time.</a:t>
            </a:r>
            <a:endParaRPr b="0" lang="en-US" sz="950" spc="-1" strike="noStrike">
              <a:solidFill>
                <a:srgbClr val="000000"/>
              </a:solidFill>
              <a:latin typeface="Arial"/>
            </a:endParaRPr>
          </a:p>
        </p:txBody>
      </p:sp>
      <p:pic>
        <p:nvPicPr>
          <p:cNvPr id="580" name="Image 63" descr="preencoded.png"/>
          <p:cNvPicPr/>
          <p:nvPr/>
        </p:nvPicPr>
        <p:blipFill>
          <a:blip r:embed="rId2"/>
          <a:stretch/>
        </p:blipFill>
        <p:spPr>
          <a:xfrm>
            <a:off x="2572920" y="1920600"/>
            <a:ext cx="1113480" cy="687600"/>
          </a:xfrm>
          <a:prstGeom prst="rect">
            <a:avLst/>
          </a:prstGeom>
          <a:ln w="0">
            <a:noFill/>
          </a:ln>
        </p:spPr>
      </p:pic>
      <p:sp>
        <p:nvSpPr>
          <p:cNvPr id="581" name="Text 376"/>
          <p:cNvSpPr/>
          <p:nvPr/>
        </p:nvSpPr>
        <p:spPr>
          <a:xfrm>
            <a:off x="2572920" y="2764440"/>
            <a:ext cx="187596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Better Dealer Retention</a:t>
            </a:r>
            <a:endParaRPr b="0" lang="en-US" sz="1200" spc="-1" strike="noStrike">
              <a:solidFill>
                <a:srgbClr val="000000"/>
              </a:solidFill>
              <a:latin typeface="Arial"/>
            </a:endParaRPr>
          </a:p>
        </p:txBody>
      </p:sp>
      <p:sp>
        <p:nvSpPr>
          <p:cNvPr id="582" name="Text 377"/>
          <p:cNvSpPr/>
          <p:nvPr/>
        </p:nvSpPr>
        <p:spPr>
          <a:xfrm>
            <a:off x="2572920" y="3032640"/>
            <a:ext cx="1920600" cy="138816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Proactive churn intervention — triggered by M001 risk scores — enables account managers to engage at-risk dealers before attrition occurs, directly improving retention rates and lifetime value.</a:t>
            </a:r>
            <a:endParaRPr b="0" lang="en-US" sz="950" spc="-1" strike="noStrike">
              <a:solidFill>
                <a:srgbClr val="000000"/>
              </a:solidFill>
              <a:latin typeface="Arial"/>
            </a:endParaRPr>
          </a:p>
        </p:txBody>
      </p:sp>
      <p:pic>
        <p:nvPicPr>
          <p:cNvPr id="583" name="Image 64" descr="preencoded.png"/>
          <p:cNvPicPr/>
          <p:nvPr/>
        </p:nvPicPr>
        <p:blipFill>
          <a:blip r:embed="rId3"/>
          <a:stretch/>
        </p:blipFill>
        <p:spPr>
          <a:xfrm>
            <a:off x="4649400" y="1920600"/>
            <a:ext cx="1113480" cy="687600"/>
          </a:xfrm>
          <a:prstGeom prst="rect">
            <a:avLst/>
          </a:prstGeom>
          <a:ln w="0">
            <a:noFill/>
          </a:ln>
        </p:spPr>
      </p:pic>
      <p:sp>
        <p:nvSpPr>
          <p:cNvPr id="584" name="Text 378"/>
          <p:cNvSpPr/>
          <p:nvPr/>
        </p:nvSpPr>
        <p:spPr>
          <a:xfrm>
            <a:off x="4649400" y="2764440"/>
            <a:ext cx="1549440" cy="192600"/>
          </a:xfrm>
          <a:prstGeom prst="rect">
            <a:avLst/>
          </a:prstGeom>
          <a:noFill/>
          <a:ln w="0">
            <a:noFill/>
          </a:ln>
        </p:spPr>
        <p:style>
          <a:lnRef idx="0"/>
          <a:fillRef idx="0"/>
          <a:effectRef idx="0"/>
          <a:fontRef idx="minor"/>
        </p:style>
        <p:txBody>
          <a:bodyPr wrap="none"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Fraud Reduction</a:t>
            </a:r>
            <a:endParaRPr b="0" lang="en-US" sz="1200" spc="-1" strike="noStrike">
              <a:solidFill>
                <a:srgbClr val="000000"/>
              </a:solidFill>
              <a:latin typeface="Arial"/>
            </a:endParaRPr>
          </a:p>
        </p:txBody>
      </p:sp>
      <p:sp>
        <p:nvSpPr>
          <p:cNvPr id="585" name="Text 379"/>
          <p:cNvSpPr/>
          <p:nvPr/>
        </p:nvSpPr>
        <p:spPr>
          <a:xfrm>
            <a:off x="4649400" y="3032640"/>
            <a:ext cx="1920600" cy="118980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Automated anomaly scoring catches suspicious claims before payout. The AI risk score reduces manual review volume while increasing fraud capture rates across the dealer network.</a:t>
            </a:r>
            <a:endParaRPr b="0" lang="en-US" sz="950" spc="-1" strike="noStrike">
              <a:solidFill>
                <a:srgbClr val="000000"/>
              </a:solidFill>
              <a:latin typeface="Arial"/>
            </a:endParaRPr>
          </a:p>
        </p:txBody>
      </p:sp>
      <p:pic>
        <p:nvPicPr>
          <p:cNvPr id="586" name="Image 65" descr="preencoded.png"/>
          <p:cNvPicPr/>
          <p:nvPr/>
        </p:nvPicPr>
        <p:blipFill>
          <a:blip r:embed="rId4"/>
          <a:stretch/>
        </p:blipFill>
        <p:spPr>
          <a:xfrm>
            <a:off x="6726240" y="1920600"/>
            <a:ext cx="1113480" cy="687600"/>
          </a:xfrm>
          <a:prstGeom prst="rect">
            <a:avLst/>
          </a:prstGeom>
          <a:ln w="0">
            <a:noFill/>
          </a:ln>
        </p:spPr>
      </p:pic>
      <p:sp>
        <p:nvSpPr>
          <p:cNvPr id="587" name="Text 380"/>
          <p:cNvSpPr/>
          <p:nvPr/>
        </p:nvSpPr>
        <p:spPr>
          <a:xfrm>
            <a:off x="6726240" y="2764440"/>
            <a:ext cx="1920600" cy="386640"/>
          </a:xfrm>
          <a:prstGeom prst="rect">
            <a:avLst/>
          </a:prstGeom>
          <a:noFill/>
          <a:ln w="0">
            <a:noFill/>
          </a:ln>
        </p:spPr>
        <p:style>
          <a:lnRef idx="0"/>
          <a:fillRef idx="0"/>
          <a:effectRef idx="0"/>
          <a:fontRef idx="minor"/>
        </p:style>
        <p:txBody>
          <a:bodyPr lIns="0" rIns="0" tIns="0" bIns="0" anchor="t">
            <a:noAutofit/>
          </a:bodyPr>
          <a:p>
            <a:pPr>
              <a:lnSpc>
                <a:spcPts val="1500"/>
              </a:lnSpc>
              <a:tabLst>
                <a:tab algn="l" pos="0"/>
              </a:tabLst>
            </a:pPr>
            <a:r>
              <a:rPr b="0" lang="en-US" sz="1200" spc="-1" strike="noStrike">
                <a:solidFill>
                  <a:srgbClr val="454240"/>
                </a:solidFill>
                <a:latin typeface="Libre Baskerville"/>
                <a:ea typeface="Libre Baskerville"/>
              </a:rPr>
              <a:t>Intelligent Budget Allocation</a:t>
            </a:r>
            <a:endParaRPr b="0" lang="en-US" sz="1200" spc="-1" strike="noStrike">
              <a:solidFill>
                <a:srgbClr val="000000"/>
              </a:solidFill>
              <a:latin typeface="Arial"/>
            </a:endParaRPr>
          </a:p>
        </p:txBody>
      </p:sp>
      <p:sp>
        <p:nvSpPr>
          <p:cNvPr id="588" name="Text 381"/>
          <p:cNvSpPr/>
          <p:nvPr/>
        </p:nvSpPr>
        <p:spPr>
          <a:xfrm>
            <a:off x="6726240" y="3226680"/>
            <a:ext cx="1920600" cy="1388160"/>
          </a:xfrm>
          <a:prstGeom prst="rect">
            <a:avLst/>
          </a:prstGeom>
          <a:noFill/>
          <a:ln w="0">
            <a:noFill/>
          </a:ln>
        </p:spPr>
        <p:style>
          <a:lnRef idx="0"/>
          <a:fillRef idx="0"/>
          <a:effectRef idx="0"/>
          <a:fontRef idx="minor"/>
        </p:style>
        <p:txBody>
          <a:bodyPr lIns="0" rIns="0" tIns="0" bIns="0" anchor="t">
            <a:noAutofit/>
          </a:bodyPr>
          <a:p>
            <a:pPr>
              <a:lnSpc>
                <a:spcPts val="1551"/>
              </a:lnSpc>
              <a:tabLst>
                <a:tab algn="l" pos="0"/>
              </a:tabLst>
            </a:pPr>
            <a:r>
              <a:rPr b="0" lang="en-US" sz="950" spc="-1" strike="noStrike">
                <a:solidFill>
                  <a:srgbClr val="454240"/>
                </a:solidFill>
                <a:latin typeface="DM Sans"/>
                <a:ea typeface="DM Sans"/>
              </a:rPr>
              <a:t>ROI-aware SLSQP optimization ensures every dollar of incentive budget is allocated to maximize expected return — replacing heuristic allocation with data-driven, constraint-satisfied decisions.</a:t>
            </a:r>
            <a:endParaRPr b="0" lang="en-US" sz="950" spc="-1" strike="noStrike">
              <a:solidFill>
                <a:srgbClr val="000000"/>
              </a:solidFill>
              <a:latin typeface="Arial"/>
            </a:endParaRPr>
          </a:p>
        </p:txBody>
      </p:sp>
      <p:pic>
        <p:nvPicPr>
          <p:cNvPr id="589" name="" descr=""/>
          <p:cNvPicPr/>
          <p:nvPr/>
        </p:nvPicPr>
        <p:blipFill>
          <a:blip r:embed="rId5"/>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0" name="Shape 184"/>
          <p:cNvSpPr/>
          <p:nvPr/>
        </p:nvSpPr>
        <p:spPr>
          <a:xfrm>
            <a:off x="1056600" y="315720"/>
            <a:ext cx="986400" cy="150480"/>
          </a:xfrm>
          <a:prstGeom prst="roundRect">
            <a:avLst>
              <a:gd name="adj" fmla="val 19773"/>
            </a:avLst>
          </a:prstGeom>
          <a:solidFill>
            <a:srgbClr val="f7edd4"/>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000000"/>
              </a:solidFill>
              <a:latin typeface="Arial"/>
            </a:endParaRPr>
          </a:p>
        </p:txBody>
      </p:sp>
      <p:sp>
        <p:nvSpPr>
          <p:cNvPr id="591" name="Text 382"/>
          <p:cNvSpPr/>
          <p:nvPr/>
        </p:nvSpPr>
        <p:spPr>
          <a:xfrm>
            <a:off x="1109880" y="342360"/>
            <a:ext cx="879480" cy="96840"/>
          </a:xfrm>
          <a:prstGeom prst="rect">
            <a:avLst/>
          </a:prstGeom>
          <a:noFill/>
          <a:ln w="0">
            <a:noFill/>
          </a:ln>
        </p:spPr>
        <p:style>
          <a:lnRef idx="0"/>
          <a:fillRef idx="0"/>
          <a:effectRef idx="0"/>
          <a:fontRef idx="minor"/>
        </p:style>
        <p:txBody>
          <a:bodyPr wrap="none" lIns="0" rIns="0" tIns="0" bIns="0" anchor="t">
            <a:noAutofit/>
          </a:bodyPr>
          <a:p>
            <a:pPr>
              <a:lnSpc>
                <a:spcPts val="751"/>
              </a:lnSpc>
              <a:tabLst>
                <a:tab algn="l" pos="0"/>
              </a:tabLst>
            </a:pPr>
            <a:r>
              <a:rPr b="0" lang="en-US" sz="550" spc="-1" strike="noStrike">
                <a:solidFill>
                  <a:srgbClr val="454240"/>
                </a:solidFill>
                <a:latin typeface="DM Sans"/>
                <a:ea typeface="DM Sans"/>
              </a:rPr>
              <a:t>CONCLUSION &amp; ROADMAP</a:t>
            </a:r>
            <a:endParaRPr b="0" lang="en-US" sz="550" spc="-1" strike="noStrike">
              <a:solidFill>
                <a:srgbClr val="000000"/>
              </a:solidFill>
              <a:latin typeface="Arial"/>
            </a:endParaRPr>
          </a:p>
        </p:txBody>
      </p:sp>
      <p:sp>
        <p:nvSpPr>
          <p:cNvPr id="592" name="Text 383"/>
          <p:cNvSpPr/>
          <p:nvPr/>
        </p:nvSpPr>
        <p:spPr>
          <a:xfrm>
            <a:off x="1056600" y="492840"/>
            <a:ext cx="3134160" cy="277560"/>
          </a:xfrm>
          <a:prstGeom prst="rect">
            <a:avLst/>
          </a:prstGeom>
          <a:noFill/>
          <a:ln w="0">
            <a:noFill/>
          </a:ln>
        </p:spPr>
        <p:style>
          <a:lnRef idx="0"/>
          <a:fillRef idx="0"/>
          <a:effectRef idx="0"/>
          <a:fontRef idx="minor"/>
        </p:style>
        <p:txBody>
          <a:bodyPr wrap="none" lIns="0" rIns="0" tIns="0" bIns="0" anchor="t">
            <a:noAutofit/>
          </a:bodyPr>
          <a:p>
            <a:pPr>
              <a:lnSpc>
                <a:spcPts val="2149"/>
              </a:lnSpc>
              <a:tabLst>
                <a:tab algn="l" pos="0"/>
              </a:tabLst>
            </a:pPr>
            <a:r>
              <a:rPr b="0" lang="en-US" sz="1750" spc="-1" strike="noStrike">
                <a:solidFill>
                  <a:srgbClr val="5c4e3d"/>
                </a:solidFill>
                <a:latin typeface="Libre Baskerville"/>
                <a:ea typeface="Libre Baskerville"/>
              </a:rPr>
              <a:t>Conclusion &amp; Future Scope</a:t>
            </a:r>
            <a:endParaRPr b="0" lang="en-US" sz="1750" spc="-1" strike="noStrike">
              <a:solidFill>
                <a:srgbClr val="000000"/>
              </a:solidFill>
              <a:latin typeface="Arial"/>
            </a:endParaRPr>
          </a:p>
        </p:txBody>
      </p:sp>
      <p:sp>
        <p:nvSpPr>
          <p:cNvPr id="593" name="Text 384"/>
          <p:cNvSpPr/>
          <p:nvPr/>
        </p:nvSpPr>
        <p:spPr>
          <a:xfrm>
            <a:off x="1056600" y="931680"/>
            <a:ext cx="111348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5c4e3d"/>
                </a:solidFill>
                <a:latin typeface="Libre Baskerville"/>
                <a:ea typeface="Libre Baskerville"/>
              </a:rPr>
              <a:t>What We Built</a:t>
            </a:r>
            <a:endParaRPr b="0" lang="en-US" sz="850" spc="-1" strike="noStrike">
              <a:solidFill>
                <a:srgbClr val="000000"/>
              </a:solidFill>
              <a:latin typeface="Arial"/>
            </a:endParaRPr>
          </a:p>
        </p:txBody>
      </p:sp>
      <p:sp>
        <p:nvSpPr>
          <p:cNvPr id="594" name="Text 385"/>
          <p:cNvSpPr/>
          <p:nvPr/>
        </p:nvSpPr>
        <p:spPr>
          <a:xfrm>
            <a:off x="1056600" y="1135080"/>
            <a:ext cx="3405600" cy="48924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454240"/>
                </a:solidFill>
                <a:latin typeface="DM Sans"/>
                <a:ea typeface="DM Sans"/>
              </a:rPr>
              <a:t>This platform represents a </a:t>
            </a:r>
            <a:r>
              <a:rPr b="1" lang="en-US" sz="700" spc="-1" strike="noStrike">
                <a:solidFill>
                  <a:srgbClr val="454240"/>
                </a:solidFill>
                <a:latin typeface="DM Sans"/>
                <a:ea typeface="DM Sans"/>
              </a:rPr>
              <a:t>fully integrated, AI-driven enterprise decision support system</a:t>
            </a:r>
            <a:r>
              <a:rPr b="0" lang="en-US" sz="700" spc="-1" strike="noStrike">
                <a:solidFill>
                  <a:srgbClr val="454240"/>
                </a:solidFill>
                <a:latin typeface="DM Sans"/>
                <a:ea typeface="DM Sans"/>
              </a:rPr>
              <a:t> — combining seven production ML models, a five-tier KPI pipeline, a RAG-based AI Copilot, and a scalable PostgreSQL architecture into a single cohesive platform serving 1,000+ dealers.</a:t>
            </a:r>
            <a:endParaRPr b="0" lang="en-US" sz="700" spc="-1" strike="noStrike">
              <a:solidFill>
                <a:srgbClr val="000000"/>
              </a:solidFill>
              <a:latin typeface="Arial"/>
            </a:endParaRPr>
          </a:p>
        </p:txBody>
      </p:sp>
      <p:sp>
        <p:nvSpPr>
          <p:cNvPr id="595" name="Text 386"/>
          <p:cNvSpPr/>
          <p:nvPr/>
        </p:nvSpPr>
        <p:spPr>
          <a:xfrm>
            <a:off x="1056600" y="1697400"/>
            <a:ext cx="177120" cy="110160"/>
          </a:xfrm>
          <a:prstGeom prst="rect">
            <a:avLst/>
          </a:prstGeom>
          <a:noFill/>
          <a:ln w="0">
            <a:noFill/>
          </a:ln>
        </p:spPr>
        <p:style>
          <a:lnRef idx="0"/>
          <a:fillRef idx="0"/>
          <a:effectRef idx="0"/>
          <a:fontRef idx="minor"/>
        </p:style>
        <p:txBody>
          <a:bodyPr wrap="none" lIns="0" rIns="0" tIns="0" bIns="0" anchor="ctr">
            <a:noAutofit/>
          </a:bodyPr>
          <a:p>
            <a:pPr>
              <a:lnSpc>
                <a:spcPct val="100000"/>
              </a:lnSpc>
              <a:tabLst>
                <a:tab algn="l" pos="0"/>
              </a:tabLst>
            </a:pPr>
            <a:r>
              <a:rPr b="0" lang="en-US" sz="700" spc="-1" strike="noStrike">
                <a:solidFill>
                  <a:srgbClr val="454240"/>
                </a:solidFill>
                <a:latin typeface="Libre Baskerville Light"/>
                <a:ea typeface="Libre Baskerville Light"/>
              </a:rPr>
              <a:t>01</a:t>
            </a:r>
            <a:endParaRPr b="0" lang="en-US" sz="700" spc="-1" strike="noStrike">
              <a:solidFill>
                <a:srgbClr val="000000"/>
              </a:solidFill>
              <a:latin typeface="Arial"/>
            </a:endParaRPr>
          </a:p>
        </p:txBody>
      </p:sp>
      <p:sp>
        <p:nvSpPr>
          <p:cNvPr id="596" name="Shape 185"/>
          <p:cNvSpPr/>
          <p:nvPr/>
        </p:nvSpPr>
        <p:spPr>
          <a:xfrm>
            <a:off x="1056600" y="1839240"/>
            <a:ext cx="3405600" cy="8280"/>
          </a:xfrm>
          <a:prstGeom prst="rect">
            <a:avLst/>
          </a:prstGeom>
          <a:solidFill>
            <a:srgbClr val="b88e23"/>
          </a:solidFill>
          <a:ln w="0">
            <a:noFill/>
          </a:ln>
        </p:spPr>
        <p:style>
          <a:lnRef idx="0"/>
          <a:fillRef idx="0"/>
          <a:effectRef idx="0"/>
          <a:fontRef idx="minor"/>
        </p:style>
        <p:txBody>
          <a:bodyPr lIns="90000" rIns="90000" tIns="-35640" bIns="-35640" anchor="t">
            <a:noAutofit/>
          </a:bodyPr>
          <a:p>
            <a:pPr>
              <a:lnSpc>
                <a:spcPct val="100000"/>
              </a:lnSpc>
            </a:pPr>
            <a:endParaRPr b="0" lang="en-US" sz="1800" spc="-1" strike="noStrike">
              <a:solidFill>
                <a:srgbClr val="ffffff"/>
              </a:solidFill>
              <a:latin typeface="Arial"/>
            </a:endParaRPr>
          </a:p>
        </p:txBody>
      </p:sp>
      <p:sp>
        <p:nvSpPr>
          <p:cNvPr id="597" name="Text 387"/>
          <p:cNvSpPr/>
          <p:nvPr/>
        </p:nvSpPr>
        <p:spPr>
          <a:xfrm>
            <a:off x="1056600" y="1902600"/>
            <a:ext cx="145476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454240"/>
                </a:solidFill>
                <a:latin typeface="Libre Baskerville"/>
                <a:ea typeface="Libre Baskerville"/>
              </a:rPr>
              <a:t>ML-Powered Decisioning</a:t>
            </a:r>
            <a:endParaRPr b="0" lang="en-US" sz="850" spc="-1" strike="noStrike">
              <a:solidFill>
                <a:srgbClr val="000000"/>
              </a:solidFill>
              <a:latin typeface="Arial"/>
            </a:endParaRPr>
          </a:p>
        </p:txBody>
      </p:sp>
      <p:sp>
        <p:nvSpPr>
          <p:cNvPr id="598" name="Text 388"/>
          <p:cNvSpPr/>
          <p:nvPr/>
        </p:nvSpPr>
        <p:spPr>
          <a:xfrm>
            <a:off x="1056600" y="2106000"/>
            <a:ext cx="3405600" cy="121320"/>
          </a:xfrm>
          <a:prstGeom prst="rect">
            <a:avLst/>
          </a:prstGeom>
          <a:noFill/>
          <a:ln w="0">
            <a:noFill/>
          </a:ln>
        </p:spPr>
        <p:style>
          <a:lnRef idx="0"/>
          <a:fillRef idx="0"/>
          <a:effectRef idx="0"/>
          <a:fontRef idx="minor"/>
        </p:style>
        <p:txBody>
          <a:bodyPr wrap="none" lIns="0" rIns="0" tIns="0" bIns="0" anchor="t">
            <a:noAutofit/>
          </a:bodyPr>
          <a:p>
            <a:pPr>
              <a:lnSpc>
                <a:spcPts val="950"/>
              </a:lnSpc>
              <a:tabLst>
                <a:tab algn="l" pos="0"/>
              </a:tabLst>
            </a:pPr>
            <a:r>
              <a:rPr b="0" lang="en-US" sz="700" spc="-1" strike="noStrike">
                <a:solidFill>
                  <a:srgbClr val="454240"/>
                </a:solidFill>
                <a:latin typeface="DM Sans"/>
                <a:ea typeface="DM Sans"/>
              </a:rPr>
              <a:t>Churn, fraud, forecasting, and ROI models operating in production</a:t>
            </a:r>
            <a:endParaRPr b="0" lang="en-US" sz="700" spc="-1" strike="noStrike">
              <a:solidFill>
                <a:srgbClr val="000000"/>
              </a:solidFill>
              <a:latin typeface="Arial"/>
            </a:endParaRPr>
          </a:p>
        </p:txBody>
      </p:sp>
      <p:sp>
        <p:nvSpPr>
          <p:cNvPr id="599" name="Text 389"/>
          <p:cNvSpPr/>
          <p:nvPr/>
        </p:nvSpPr>
        <p:spPr>
          <a:xfrm>
            <a:off x="1056600" y="2359440"/>
            <a:ext cx="177120" cy="110160"/>
          </a:xfrm>
          <a:prstGeom prst="rect">
            <a:avLst/>
          </a:prstGeom>
          <a:noFill/>
          <a:ln w="0">
            <a:noFill/>
          </a:ln>
        </p:spPr>
        <p:style>
          <a:lnRef idx="0"/>
          <a:fillRef idx="0"/>
          <a:effectRef idx="0"/>
          <a:fontRef idx="minor"/>
        </p:style>
        <p:txBody>
          <a:bodyPr wrap="none" lIns="0" rIns="0" tIns="0" bIns="0" anchor="ctr">
            <a:noAutofit/>
          </a:bodyPr>
          <a:p>
            <a:pPr>
              <a:lnSpc>
                <a:spcPct val="100000"/>
              </a:lnSpc>
              <a:tabLst>
                <a:tab algn="l" pos="0"/>
              </a:tabLst>
            </a:pPr>
            <a:r>
              <a:rPr b="0" lang="en-US" sz="700" spc="-1" strike="noStrike">
                <a:solidFill>
                  <a:srgbClr val="454240"/>
                </a:solidFill>
                <a:latin typeface="Libre Baskerville Light"/>
                <a:ea typeface="Libre Baskerville Light"/>
              </a:rPr>
              <a:t>02</a:t>
            </a:r>
            <a:endParaRPr b="0" lang="en-US" sz="700" spc="-1" strike="noStrike">
              <a:solidFill>
                <a:srgbClr val="000000"/>
              </a:solidFill>
              <a:latin typeface="Arial"/>
            </a:endParaRPr>
          </a:p>
        </p:txBody>
      </p:sp>
      <p:sp>
        <p:nvSpPr>
          <p:cNvPr id="600" name="Shape 186"/>
          <p:cNvSpPr/>
          <p:nvPr/>
        </p:nvSpPr>
        <p:spPr>
          <a:xfrm>
            <a:off x="1056600" y="2501640"/>
            <a:ext cx="3405600" cy="8280"/>
          </a:xfrm>
          <a:prstGeom prst="rect">
            <a:avLst/>
          </a:prstGeom>
          <a:solidFill>
            <a:srgbClr val="b88e23"/>
          </a:solidFill>
          <a:ln w="0">
            <a:noFill/>
          </a:ln>
        </p:spPr>
        <p:style>
          <a:lnRef idx="0"/>
          <a:fillRef idx="0"/>
          <a:effectRef idx="0"/>
          <a:fontRef idx="minor"/>
        </p:style>
        <p:txBody>
          <a:bodyPr lIns="90000" rIns="90000" tIns="-35640" bIns="-35640" anchor="t">
            <a:noAutofit/>
          </a:bodyPr>
          <a:p>
            <a:pPr>
              <a:lnSpc>
                <a:spcPct val="100000"/>
              </a:lnSpc>
            </a:pPr>
            <a:endParaRPr b="0" lang="en-US" sz="1800" spc="-1" strike="noStrike">
              <a:solidFill>
                <a:srgbClr val="ffffff"/>
              </a:solidFill>
              <a:latin typeface="Arial"/>
            </a:endParaRPr>
          </a:p>
        </p:txBody>
      </p:sp>
      <p:sp>
        <p:nvSpPr>
          <p:cNvPr id="601" name="Text 390"/>
          <p:cNvSpPr/>
          <p:nvPr/>
        </p:nvSpPr>
        <p:spPr>
          <a:xfrm>
            <a:off x="1056600" y="2565000"/>
            <a:ext cx="118440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454240"/>
                </a:solidFill>
                <a:latin typeface="Libre Baskerville"/>
                <a:ea typeface="Libre Baskerville"/>
              </a:rPr>
              <a:t>Automated Analytics</a:t>
            </a:r>
            <a:endParaRPr b="0" lang="en-US" sz="850" spc="-1" strike="noStrike">
              <a:solidFill>
                <a:srgbClr val="000000"/>
              </a:solidFill>
              <a:latin typeface="Arial"/>
            </a:endParaRPr>
          </a:p>
        </p:txBody>
      </p:sp>
      <p:sp>
        <p:nvSpPr>
          <p:cNvPr id="602" name="Text 391"/>
          <p:cNvSpPr/>
          <p:nvPr/>
        </p:nvSpPr>
        <p:spPr>
          <a:xfrm>
            <a:off x="1056600" y="2768400"/>
            <a:ext cx="3405600" cy="121320"/>
          </a:xfrm>
          <a:prstGeom prst="rect">
            <a:avLst/>
          </a:prstGeom>
          <a:noFill/>
          <a:ln w="0">
            <a:noFill/>
          </a:ln>
        </p:spPr>
        <p:style>
          <a:lnRef idx="0"/>
          <a:fillRef idx="0"/>
          <a:effectRef idx="0"/>
          <a:fontRef idx="minor"/>
        </p:style>
        <p:txBody>
          <a:bodyPr wrap="none" lIns="0" rIns="0" tIns="0" bIns="0" anchor="t">
            <a:noAutofit/>
          </a:bodyPr>
          <a:p>
            <a:pPr>
              <a:lnSpc>
                <a:spcPts val="950"/>
              </a:lnSpc>
              <a:tabLst>
                <a:tab algn="l" pos="0"/>
              </a:tabLst>
            </a:pPr>
            <a:r>
              <a:rPr b="0" lang="en-US" sz="700" spc="-1" strike="noStrike">
                <a:solidFill>
                  <a:srgbClr val="454240"/>
                </a:solidFill>
                <a:latin typeface="DM Sans"/>
                <a:ea typeface="DM Sans"/>
              </a:rPr>
              <a:t>299+ KPIs across 5 pipeline tiers with zero manual effort</a:t>
            </a:r>
            <a:endParaRPr b="0" lang="en-US" sz="700" spc="-1" strike="noStrike">
              <a:solidFill>
                <a:srgbClr val="000000"/>
              </a:solidFill>
              <a:latin typeface="Arial"/>
            </a:endParaRPr>
          </a:p>
        </p:txBody>
      </p:sp>
      <p:sp>
        <p:nvSpPr>
          <p:cNvPr id="603" name="Text 392"/>
          <p:cNvSpPr/>
          <p:nvPr/>
        </p:nvSpPr>
        <p:spPr>
          <a:xfrm>
            <a:off x="1056600" y="3021840"/>
            <a:ext cx="177120" cy="110160"/>
          </a:xfrm>
          <a:prstGeom prst="rect">
            <a:avLst/>
          </a:prstGeom>
          <a:noFill/>
          <a:ln w="0">
            <a:noFill/>
          </a:ln>
        </p:spPr>
        <p:style>
          <a:lnRef idx="0"/>
          <a:fillRef idx="0"/>
          <a:effectRef idx="0"/>
          <a:fontRef idx="minor"/>
        </p:style>
        <p:txBody>
          <a:bodyPr wrap="none" lIns="0" rIns="0" tIns="0" bIns="0" anchor="ctr">
            <a:noAutofit/>
          </a:bodyPr>
          <a:p>
            <a:pPr>
              <a:lnSpc>
                <a:spcPct val="100000"/>
              </a:lnSpc>
              <a:tabLst>
                <a:tab algn="l" pos="0"/>
              </a:tabLst>
            </a:pPr>
            <a:r>
              <a:rPr b="0" lang="en-US" sz="700" spc="-1" strike="noStrike">
                <a:solidFill>
                  <a:srgbClr val="454240"/>
                </a:solidFill>
                <a:latin typeface="Libre Baskerville Light"/>
                <a:ea typeface="Libre Baskerville Light"/>
              </a:rPr>
              <a:t>03</a:t>
            </a:r>
            <a:endParaRPr b="0" lang="en-US" sz="700" spc="-1" strike="noStrike">
              <a:solidFill>
                <a:srgbClr val="000000"/>
              </a:solidFill>
              <a:latin typeface="Arial"/>
            </a:endParaRPr>
          </a:p>
        </p:txBody>
      </p:sp>
      <p:sp>
        <p:nvSpPr>
          <p:cNvPr id="604" name="Shape 187"/>
          <p:cNvSpPr/>
          <p:nvPr/>
        </p:nvSpPr>
        <p:spPr>
          <a:xfrm>
            <a:off x="1056600" y="3164040"/>
            <a:ext cx="3405600" cy="8280"/>
          </a:xfrm>
          <a:prstGeom prst="rect">
            <a:avLst/>
          </a:prstGeom>
          <a:solidFill>
            <a:srgbClr val="b88e23"/>
          </a:solidFill>
          <a:ln w="0">
            <a:noFill/>
          </a:ln>
        </p:spPr>
        <p:style>
          <a:lnRef idx="0"/>
          <a:fillRef idx="0"/>
          <a:effectRef idx="0"/>
          <a:fontRef idx="minor"/>
        </p:style>
        <p:txBody>
          <a:bodyPr lIns="90000" rIns="90000" tIns="-35640" bIns="-35640" anchor="t">
            <a:noAutofit/>
          </a:bodyPr>
          <a:p>
            <a:pPr>
              <a:lnSpc>
                <a:spcPct val="100000"/>
              </a:lnSpc>
            </a:pPr>
            <a:endParaRPr b="0" lang="en-US" sz="1800" spc="-1" strike="noStrike">
              <a:solidFill>
                <a:srgbClr val="ffffff"/>
              </a:solidFill>
              <a:latin typeface="Arial"/>
            </a:endParaRPr>
          </a:p>
        </p:txBody>
      </p:sp>
      <p:sp>
        <p:nvSpPr>
          <p:cNvPr id="605" name="Text 393"/>
          <p:cNvSpPr/>
          <p:nvPr/>
        </p:nvSpPr>
        <p:spPr>
          <a:xfrm>
            <a:off x="1056600" y="3227400"/>
            <a:ext cx="113544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454240"/>
                </a:solidFill>
                <a:latin typeface="Libre Baskerville"/>
                <a:ea typeface="Libre Baskerville"/>
              </a:rPr>
              <a:t>AI Copilot Interface</a:t>
            </a:r>
            <a:endParaRPr b="0" lang="en-US" sz="850" spc="-1" strike="noStrike">
              <a:solidFill>
                <a:srgbClr val="000000"/>
              </a:solidFill>
              <a:latin typeface="Arial"/>
            </a:endParaRPr>
          </a:p>
        </p:txBody>
      </p:sp>
      <p:sp>
        <p:nvSpPr>
          <p:cNvPr id="606" name="Text 394"/>
          <p:cNvSpPr/>
          <p:nvPr/>
        </p:nvSpPr>
        <p:spPr>
          <a:xfrm>
            <a:off x="1056600" y="3430800"/>
            <a:ext cx="3405600" cy="121320"/>
          </a:xfrm>
          <a:prstGeom prst="rect">
            <a:avLst/>
          </a:prstGeom>
          <a:noFill/>
          <a:ln w="0">
            <a:noFill/>
          </a:ln>
        </p:spPr>
        <p:style>
          <a:lnRef idx="0"/>
          <a:fillRef idx="0"/>
          <a:effectRef idx="0"/>
          <a:fontRef idx="minor"/>
        </p:style>
        <p:txBody>
          <a:bodyPr wrap="none" lIns="0" rIns="0" tIns="0" bIns="0" anchor="t">
            <a:noAutofit/>
          </a:bodyPr>
          <a:p>
            <a:pPr>
              <a:lnSpc>
                <a:spcPts val="950"/>
              </a:lnSpc>
              <a:tabLst>
                <a:tab algn="l" pos="0"/>
              </a:tabLst>
            </a:pPr>
            <a:r>
              <a:rPr b="0" lang="en-US" sz="700" spc="-1" strike="noStrike">
                <a:solidFill>
                  <a:srgbClr val="454240"/>
                </a:solidFill>
                <a:latin typeface="DM Sans"/>
                <a:ea typeface="DM Sans"/>
              </a:rPr>
              <a:t>Natural language access to enterprise data and scheme intelligence</a:t>
            </a:r>
            <a:endParaRPr b="0" lang="en-US" sz="700" spc="-1" strike="noStrike">
              <a:solidFill>
                <a:srgbClr val="000000"/>
              </a:solidFill>
              <a:latin typeface="Arial"/>
            </a:endParaRPr>
          </a:p>
        </p:txBody>
      </p:sp>
      <p:sp>
        <p:nvSpPr>
          <p:cNvPr id="607" name="Text 395"/>
          <p:cNvSpPr/>
          <p:nvPr/>
        </p:nvSpPr>
        <p:spPr>
          <a:xfrm>
            <a:off x="1056600" y="3684240"/>
            <a:ext cx="177120" cy="110160"/>
          </a:xfrm>
          <a:prstGeom prst="rect">
            <a:avLst/>
          </a:prstGeom>
          <a:noFill/>
          <a:ln w="0">
            <a:noFill/>
          </a:ln>
        </p:spPr>
        <p:style>
          <a:lnRef idx="0"/>
          <a:fillRef idx="0"/>
          <a:effectRef idx="0"/>
          <a:fontRef idx="minor"/>
        </p:style>
        <p:txBody>
          <a:bodyPr wrap="none" lIns="0" rIns="0" tIns="0" bIns="0" anchor="ctr">
            <a:noAutofit/>
          </a:bodyPr>
          <a:p>
            <a:pPr>
              <a:lnSpc>
                <a:spcPct val="100000"/>
              </a:lnSpc>
              <a:tabLst>
                <a:tab algn="l" pos="0"/>
              </a:tabLst>
            </a:pPr>
            <a:r>
              <a:rPr b="0" lang="en-US" sz="700" spc="-1" strike="noStrike">
                <a:solidFill>
                  <a:srgbClr val="454240"/>
                </a:solidFill>
                <a:latin typeface="Libre Baskerville Light"/>
                <a:ea typeface="Libre Baskerville Light"/>
              </a:rPr>
              <a:t>04</a:t>
            </a:r>
            <a:endParaRPr b="0" lang="en-US" sz="700" spc="-1" strike="noStrike">
              <a:solidFill>
                <a:srgbClr val="000000"/>
              </a:solidFill>
              <a:latin typeface="Arial"/>
            </a:endParaRPr>
          </a:p>
        </p:txBody>
      </p:sp>
      <p:sp>
        <p:nvSpPr>
          <p:cNvPr id="608" name="Shape 188"/>
          <p:cNvSpPr/>
          <p:nvPr/>
        </p:nvSpPr>
        <p:spPr>
          <a:xfrm>
            <a:off x="1056600" y="3826080"/>
            <a:ext cx="3405600" cy="8280"/>
          </a:xfrm>
          <a:prstGeom prst="rect">
            <a:avLst/>
          </a:prstGeom>
          <a:solidFill>
            <a:srgbClr val="b88e23"/>
          </a:solidFill>
          <a:ln w="0">
            <a:noFill/>
          </a:ln>
        </p:spPr>
        <p:style>
          <a:lnRef idx="0"/>
          <a:fillRef idx="0"/>
          <a:effectRef idx="0"/>
          <a:fontRef idx="minor"/>
        </p:style>
        <p:txBody>
          <a:bodyPr lIns="90000" rIns="90000" tIns="-35640" bIns="-35640" anchor="t">
            <a:noAutofit/>
          </a:bodyPr>
          <a:p>
            <a:pPr>
              <a:lnSpc>
                <a:spcPct val="100000"/>
              </a:lnSpc>
            </a:pPr>
            <a:endParaRPr b="0" lang="en-US" sz="1800" spc="-1" strike="noStrike">
              <a:solidFill>
                <a:srgbClr val="ffffff"/>
              </a:solidFill>
              <a:latin typeface="Arial"/>
            </a:endParaRPr>
          </a:p>
        </p:txBody>
      </p:sp>
      <p:sp>
        <p:nvSpPr>
          <p:cNvPr id="609" name="Text 396"/>
          <p:cNvSpPr/>
          <p:nvPr/>
        </p:nvSpPr>
        <p:spPr>
          <a:xfrm>
            <a:off x="1056600" y="3889800"/>
            <a:ext cx="121824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454240"/>
                </a:solidFill>
                <a:latin typeface="Libre Baskerville"/>
                <a:ea typeface="Libre Baskerville"/>
              </a:rPr>
              <a:t>Enterprise Scalability</a:t>
            </a:r>
            <a:endParaRPr b="0" lang="en-US" sz="850" spc="-1" strike="noStrike">
              <a:solidFill>
                <a:srgbClr val="000000"/>
              </a:solidFill>
              <a:latin typeface="Arial"/>
            </a:endParaRPr>
          </a:p>
        </p:txBody>
      </p:sp>
      <p:sp>
        <p:nvSpPr>
          <p:cNvPr id="610" name="Text 397"/>
          <p:cNvSpPr/>
          <p:nvPr/>
        </p:nvSpPr>
        <p:spPr>
          <a:xfrm>
            <a:off x="1056600" y="4093200"/>
            <a:ext cx="3405600" cy="121320"/>
          </a:xfrm>
          <a:prstGeom prst="rect">
            <a:avLst/>
          </a:prstGeom>
          <a:noFill/>
          <a:ln w="0">
            <a:noFill/>
          </a:ln>
        </p:spPr>
        <p:style>
          <a:lnRef idx="0"/>
          <a:fillRef idx="0"/>
          <a:effectRef idx="0"/>
          <a:fontRef idx="minor"/>
        </p:style>
        <p:txBody>
          <a:bodyPr wrap="none" lIns="0" rIns="0" tIns="0" bIns="0" anchor="t">
            <a:noAutofit/>
          </a:bodyPr>
          <a:p>
            <a:pPr>
              <a:lnSpc>
                <a:spcPts val="950"/>
              </a:lnSpc>
              <a:tabLst>
                <a:tab algn="l" pos="0"/>
              </a:tabLst>
            </a:pPr>
            <a:r>
              <a:rPr b="0" lang="en-US" sz="700" spc="-1" strike="noStrike">
                <a:solidFill>
                  <a:srgbClr val="454240"/>
                </a:solidFill>
                <a:latin typeface="DM Sans"/>
                <a:ea typeface="DM Sans"/>
              </a:rPr>
              <a:t>Row-level security, auditability, and horizontal scaling to 10K+ dealers</a:t>
            </a:r>
            <a:endParaRPr b="0" lang="en-US" sz="700" spc="-1" strike="noStrike">
              <a:solidFill>
                <a:srgbClr val="000000"/>
              </a:solidFill>
              <a:latin typeface="Arial"/>
            </a:endParaRPr>
          </a:p>
        </p:txBody>
      </p:sp>
      <p:sp>
        <p:nvSpPr>
          <p:cNvPr id="611" name="Shape 189"/>
          <p:cNvSpPr/>
          <p:nvPr/>
        </p:nvSpPr>
        <p:spPr>
          <a:xfrm>
            <a:off x="4621320" y="867600"/>
            <a:ext cx="3533760" cy="3958920"/>
          </a:xfrm>
          <a:prstGeom prst="roundRect">
            <a:avLst>
              <a:gd name="adj" fmla="val 1816"/>
            </a:avLst>
          </a:prstGeom>
          <a:solidFill>
            <a:srgbClr val="b88e23"/>
          </a:solidFill>
          <a:ln w="0">
            <a:noFill/>
          </a:ln>
        </p:spPr>
        <p:style>
          <a:lnRef idx="0"/>
          <a:fillRef idx="0"/>
          <a:effectRef idx="0"/>
          <a:fontRef idx="minor"/>
        </p:style>
        <p:txBody>
          <a:bodyPr lIns="90000" rIns="90000" tIns="45000" bIns="45000" anchor="t">
            <a:noAutofit/>
          </a:bodyPr>
          <a:p>
            <a:pPr>
              <a:lnSpc>
                <a:spcPct val="100000"/>
              </a:lnSpc>
            </a:pPr>
            <a:endParaRPr b="0" lang="en-US" sz="1800" spc="-1" strike="noStrike">
              <a:solidFill>
                <a:srgbClr val="ffffff"/>
              </a:solidFill>
              <a:latin typeface="Arial"/>
            </a:endParaRPr>
          </a:p>
        </p:txBody>
      </p:sp>
      <p:sp>
        <p:nvSpPr>
          <p:cNvPr id="612" name="Text 398"/>
          <p:cNvSpPr/>
          <p:nvPr/>
        </p:nvSpPr>
        <p:spPr>
          <a:xfrm>
            <a:off x="4710240" y="931680"/>
            <a:ext cx="111348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000000"/>
                </a:solidFill>
                <a:latin typeface="Libre Baskerville"/>
                <a:ea typeface="Libre Baskerville"/>
              </a:rPr>
              <a:t>Future Roadmap</a:t>
            </a:r>
            <a:endParaRPr b="0" lang="en-US" sz="850" spc="-1" strike="noStrike">
              <a:solidFill>
                <a:srgbClr val="000000"/>
              </a:solidFill>
              <a:latin typeface="Arial"/>
            </a:endParaRPr>
          </a:p>
        </p:txBody>
      </p:sp>
      <p:sp>
        <p:nvSpPr>
          <p:cNvPr id="613" name="Text 399"/>
          <p:cNvSpPr/>
          <p:nvPr/>
        </p:nvSpPr>
        <p:spPr>
          <a:xfrm>
            <a:off x="4710240" y="1135080"/>
            <a:ext cx="3355560" cy="24408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000000"/>
                </a:solidFill>
                <a:latin typeface="DM Sans"/>
                <a:ea typeface="DM Sans"/>
              </a:rPr>
              <a:t>The platform architecture is designed to evolve. The following capabilities are planned for the next development phases:</a:t>
            </a:r>
            <a:endParaRPr b="0" lang="en-US" sz="700" spc="-1" strike="noStrike">
              <a:solidFill>
                <a:srgbClr val="000000"/>
              </a:solidFill>
              <a:latin typeface="Arial"/>
            </a:endParaRPr>
          </a:p>
        </p:txBody>
      </p:sp>
      <p:pic>
        <p:nvPicPr>
          <p:cNvPr id="614" name="Image 66" descr="preencoded.png"/>
          <p:cNvPicPr/>
          <p:nvPr/>
        </p:nvPicPr>
        <p:blipFill>
          <a:blip r:embed="rId1">
            <a:extLst>
              <a:ext uri="{96DAC541-7B7A-43D3-8B79-37D633B846F1}">
                <asvg:svgBlip xmlns:asvg="http://schemas.microsoft.com/office/drawing/2016/SVG/main" r:embed="rId2"/>
              </a:ext>
            </a:extLst>
          </a:blip>
          <a:stretch/>
        </p:blipFill>
        <p:spPr>
          <a:xfrm>
            <a:off x="4743720" y="1454760"/>
            <a:ext cx="132480" cy="132480"/>
          </a:xfrm>
          <a:prstGeom prst="rect">
            <a:avLst/>
          </a:prstGeom>
          <a:ln w="0">
            <a:noFill/>
          </a:ln>
        </p:spPr>
      </p:pic>
      <p:sp>
        <p:nvSpPr>
          <p:cNvPr id="615" name="Text 400"/>
          <p:cNvSpPr/>
          <p:nvPr/>
        </p:nvSpPr>
        <p:spPr>
          <a:xfrm>
            <a:off x="5000040" y="1452240"/>
            <a:ext cx="176940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000000"/>
                </a:solidFill>
                <a:latin typeface="Libre Baskerville"/>
                <a:ea typeface="Libre Baskerville"/>
              </a:rPr>
              <a:t>Real-Time Streaming Analytics</a:t>
            </a:r>
            <a:endParaRPr b="0" lang="en-US" sz="850" spc="-1" strike="noStrike">
              <a:solidFill>
                <a:srgbClr val="000000"/>
              </a:solidFill>
              <a:latin typeface="Arial"/>
            </a:endParaRPr>
          </a:p>
        </p:txBody>
      </p:sp>
      <p:sp>
        <p:nvSpPr>
          <p:cNvPr id="616" name="Text 401"/>
          <p:cNvSpPr/>
          <p:nvPr/>
        </p:nvSpPr>
        <p:spPr>
          <a:xfrm>
            <a:off x="5000040" y="1655640"/>
            <a:ext cx="3065760" cy="24408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000000"/>
                </a:solidFill>
                <a:latin typeface="DM Sans"/>
                <a:ea typeface="DM Sans"/>
              </a:rPr>
              <a:t>Kafka-based event streaming for sub-minute KPI updates and live churn scoring</a:t>
            </a:r>
            <a:endParaRPr b="0" lang="en-US" sz="700" spc="-1" strike="noStrike">
              <a:solidFill>
                <a:srgbClr val="000000"/>
              </a:solidFill>
              <a:latin typeface="Arial"/>
            </a:endParaRPr>
          </a:p>
        </p:txBody>
      </p:sp>
      <p:pic>
        <p:nvPicPr>
          <p:cNvPr id="617" name="Image 67" descr="preencoded.png"/>
          <p:cNvPicPr/>
          <p:nvPr/>
        </p:nvPicPr>
        <p:blipFill>
          <a:blip r:embed="rId3">
            <a:extLst>
              <a:ext uri="{96DAC541-7B7A-43D3-8B79-37D633B846F1}">
                <asvg:svgBlip xmlns:asvg="http://schemas.microsoft.com/office/drawing/2016/SVG/main" r:embed="rId4"/>
              </a:ext>
            </a:extLst>
          </a:blip>
          <a:stretch/>
        </p:blipFill>
        <p:spPr>
          <a:xfrm>
            <a:off x="4743720" y="2031480"/>
            <a:ext cx="132480" cy="132480"/>
          </a:xfrm>
          <a:prstGeom prst="rect">
            <a:avLst/>
          </a:prstGeom>
          <a:ln w="0">
            <a:noFill/>
          </a:ln>
        </p:spPr>
      </p:pic>
      <p:sp>
        <p:nvSpPr>
          <p:cNvPr id="618" name="Text 402"/>
          <p:cNvSpPr/>
          <p:nvPr/>
        </p:nvSpPr>
        <p:spPr>
          <a:xfrm>
            <a:off x="5000040" y="2028600"/>
            <a:ext cx="111780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000000"/>
                </a:solidFill>
                <a:latin typeface="Libre Baskerville"/>
                <a:ea typeface="Libre Baskerville"/>
              </a:rPr>
              <a:t>Federated Learning</a:t>
            </a:r>
            <a:endParaRPr b="0" lang="en-US" sz="850" spc="-1" strike="noStrike">
              <a:solidFill>
                <a:srgbClr val="000000"/>
              </a:solidFill>
              <a:latin typeface="Arial"/>
            </a:endParaRPr>
          </a:p>
        </p:txBody>
      </p:sp>
      <p:sp>
        <p:nvSpPr>
          <p:cNvPr id="619" name="Text 403"/>
          <p:cNvSpPr/>
          <p:nvPr/>
        </p:nvSpPr>
        <p:spPr>
          <a:xfrm>
            <a:off x="5000040" y="2232000"/>
            <a:ext cx="3065760" cy="24408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000000"/>
                </a:solidFill>
                <a:latin typeface="DM Sans"/>
                <a:ea typeface="DM Sans"/>
              </a:rPr>
              <a:t>Privacy-preserving model training across dealer networks without centralizing sensitive data</a:t>
            </a:r>
            <a:endParaRPr b="0" lang="en-US" sz="700" spc="-1" strike="noStrike">
              <a:solidFill>
                <a:srgbClr val="000000"/>
              </a:solidFill>
              <a:latin typeface="Arial"/>
            </a:endParaRPr>
          </a:p>
        </p:txBody>
      </p:sp>
      <p:pic>
        <p:nvPicPr>
          <p:cNvPr id="620" name="Image 68" descr="preencoded.png"/>
          <p:cNvPicPr/>
          <p:nvPr/>
        </p:nvPicPr>
        <p:blipFill>
          <a:blip r:embed="rId5">
            <a:extLst>
              <a:ext uri="{96DAC541-7B7A-43D3-8B79-37D633B846F1}">
                <asvg:svgBlip xmlns:asvg="http://schemas.microsoft.com/office/drawing/2016/SVG/main" r:embed="rId6"/>
              </a:ext>
            </a:extLst>
          </a:blip>
          <a:stretch/>
        </p:blipFill>
        <p:spPr>
          <a:xfrm>
            <a:off x="4743720" y="2608200"/>
            <a:ext cx="132480" cy="132480"/>
          </a:xfrm>
          <a:prstGeom prst="rect">
            <a:avLst/>
          </a:prstGeom>
          <a:ln w="0">
            <a:noFill/>
          </a:ln>
        </p:spPr>
      </p:pic>
      <p:sp>
        <p:nvSpPr>
          <p:cNvPr id="621" name="Text 404"/>
          <p:cNvSpPr/>
          <p:nvPr/>
        </p:nvSpPr>
        <p:spPr>
          <a:xfrm>
            <a:off x="5000040" y="2605320"/>
            <a:ext cx="140940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000000"/>
                </a:solidFill>
                <a:latin typeface="Libre Baskerville"/>
                <a:ea typeface="Libre Baskerville"/>
              </a:rPr>
              <a:t>Reinforcement Learning</a:t>
            </a:r>
            <a:endParaRPr b="0" lang="en-US" sz="850" spc="-1" strike="noStrike">
              <a:solidFill>
                <a:srgbClr val="000000"/>
              </a:solidFill>
              <a:latin typeface="Arial"/>
            </a:endParaRPr>
          </a:p>
        </p:txBody>
      </p:sp>
      <p:sp>
        <p:nvSpPr>
          <p:cNvPr id="622" name="Text 405"/>
          <p:cNvSpPr/>
          <p:nvPr/>
        </p:nvSpPr>
        <p:spPr>
          <a:xfrm>
            <a:off x="5000040" y="2808720"/>
            <a:ext cx="3065760" cy="24408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000000"/>
                </a:solidFill>
                <a:latin typeface="DM Sans"/>
                <a:ea typeface="DM Sans"/>
              </a:rPr>
              <a:t>Dynamic scheme optimization through closed-loop reward signals from dealer behavior</a:t>
            </a:r>
            <a:endParaRPr b="0" lang="en-US" sz="700" spc="-1" strike="noStrike">
              <a:solidFill>
                <a:srgbClr val="000000"/>
              </a:solidFill>
              <a:latin typeface="Arial"/>
            </a:endParaRPr>
          </a:p>
        </p:txBody>
      </p:sp>
      <p:pic>
        <p:nvPicPr>
          <p:cNvPr id="623" name="Image 69" descr="preencoded.png"/>
          <p:cNvPicPr/>
          <p:nvPr/>
        </p:nvPicPr>
        <p:blipFill>
          <a:blip r:embed="rId7">
            <a:extLst>
              <a:ext uri="{96DAC541-7B7A-43D3-8B79-37D633B846F1}">
                <asvg:svgBlip xmlns:asvg="http://schemas.microsoft.com/office/drawing/2016/SVG/main" r:embed="rId8"/>
              </a:ext>
            </a:extLst>
          </a:blip>
          <a:stretch/>
        </p:blipFill>
        <p:spPr>
          <a:xfrm>
            <a:off x="4743720" y="3184560"/>
            <a:ext cx="132480" cy="132480"/>
          </a:xfrm>
          <a:prstGeom prst="rect">
            <a:avLst/>
          </a:prstGeom>
          <a:ln w="0">
            <a:noFill/>
          </a:ln>
        </p:spPr>
      </p:pic>
      <p:sp>
        <p:nvSpPr>
          <p:cNvPr id="624" name="Text 406"/>
          <p:cNvSpPr/>
          <p:nvPr/>
        </p:nvSpPr>
        <p:spPr>
          <a:xfrm>
            <a:off x="5000040" y="3182040"/>
            <a:ext cx="133452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000000"/>
                </a:solidFill>
                <a:latin typeface="Libre Baskerville"/>
                <a:ea typeface="Libre Baskerville"/>
              </a:rPr>
              <a:t>NL2SQL Query Engine</a:t>
            </a:r>
            <a:endParaRPr b="0" lang="en-US" sz="850" spc="-1" strike="noStrike">
              <a:solidFill>
                <a:srgbClr val="000000"/>
              </a:solidFill>
              <a:latin typeface="Arial"/>
            </a:endParaRPr>
          </a:p>
        </p:txBody>
      </p:sp>
      <p:sp>
        <p:nvSpPr>
          <p:cNvPr id="625" name="Text 407"/>
          <p:cNvSpPr/>
          <p:nvPr/>
        </p:nvSpPr>
        <p:spPr>
          <a:xfrm>
            <a:off x="5000040" y="3385440"/>
            <a:ext cx="3065760" cy="24408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000000"/>
                </a:solidFill>
                <a:latin typeface="DM Sans"/>
                <a:ea typeface="DM Sans"/>
              </a:rPr>
              <a:t>Natural language to SQL translation for ad-hoc analyst queries without SQL expertise</a:t>
            </a:r>
            <a:endParaRPr b="0" lang="en-US" sz="700" spc="-1" strike="noStrike">
              <a:solidFill>
                <a:srgbClr val="000000"/>
              </a:solidFill>
              <a:latin typeface="Arial"/>
            </a:endParaRPr>
          </a:p>
        </p:txBody>
      </p:sp>
      <p:pic>
        <p:nvPicPr>
          <p:cNvPr id="626" name="Image 70" descr="preencoded.png"/>
          <p:cNvPicPr/>
          <p:nvPr/>
        </p:nvPicPr>
        <p:blipFill>
          <a:blip r:embed="rId9">
            <a:extLst>
              <a:ext uri="{96DAC541-7B7A-43D3-8B79-37D633B846F1}">
                <asvg:svgBlip xmlns:asvg="http://schemas.microsoft.com/office/drawing/2016/SVG/main" r:embed="rId10"/>
              </a:ext>
            </a:extLst>
          </a:blip>
          <a:stretch/>
        </p:blipFill>
        <p:spPr>
          <a:xfrm>
            <a:off x="4743720" y="3761280"/>
            <a:ext cx="132480" cy="132480"/>
          </a:xfrm>
          <a:prstGeom prst="rect">
            <a:avLst/>
          </a:prstGeom>
          <a:ln w="0">
            <a:noFill/>
          </a:ln>
        </p:spPr>
      </p:pic>
      <p:sp>
        <p:nvSpPr>
          <p:cNvPr id="627" name="Text 408"/>
          <p:cNvSpPr/>
          <p:nvPr/>
        </p:nvSpPr>
        <p:spPr>
          <a:xfrm>
            <a:off x="5000040" y="3758760"/>
            <a:ext cx="1546920" cy="138240"/>
          </a:xfrm>
          <a:prstGeom prst="rect">
            <a:avLst/>
          </a:prstGeom>
          <a:noFill/>
          <a:ln w="0">
            <a:noFill/>
          </a:ln>
        </p:spPr>
        <p:style>
          <a:lnRef idx="0"/>
          <a:fillRef idx="0"/>
          <a:effectRef idx="0"/>
          <a:fontRef idx="minor"/>
        </p:style>
        <p:txBody>
          <a:bodyPr wrap="none" lIns="0" rIns="0" tIns="0" bIns="0" anchor="t">
            <a:noAutofit/>
          </a:bodyPr>
          <a:p>
            <a:pPr>
              <a:lnSpc>
                <a:spcPts val="1049"/>
              </a:lnSpc>
              <a:tabLst>
                <a:tab algn="l" pos="0"/>
              </a:tabLst>
            </a:pPr>
            <a:r>
              <a:rPr b="0" lang="en-US" sz="850" spc="-1" strike="noStrike">
                <a:solidFill>
                  <a:srgbClr val="000000"/>
                </a:solidFill>
                <a:latin typeface="Libre Baskerville"/>
                <a:ea typeface="Libre Baskerville"/>
              </a:rPr>
              <a:t>Computer Vision for Fraud</a:t>
            </a:r>
            <a:endParaRPr b="0" lang="en-US" sz="850" spc="-1" strike="noStrike">
              <a:solidFill>
                <a:srgbClr val="000000"/>
              </a:solidFill>
              <a:latin typeface="Arial"/>
            </a:endParaRPr>
          </a:p>
        </p:txBody>
      </p:sp>
      <p:sp>
        <p:nvSpPr>
          <p:cNvPr id="628" name="Text 409"/>
          <p:cNvSpPr/>
          <p:nvPr/>
        </p:nvSpPr>
        <p:spPr>
          <a:xfrm>
            <a:off x="5000040" y="3962160"/>
            <a:ext cx="3065760" cy="24408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0" lang="en-US" sz="700" spc="-1" strike="noStrike">
                <a:solidFill>
                  <a:srgbClr val="000000"/>
                </a:solidFill>
                <a:latin typeface="DM Sans"/>
                <a:ea typeface="DM Sans"/>
              </a:rPr>
              <a:t>Document image analysis to detect forged invoices, tampered receipts, and manipulated claim evidence</a:t>
            </a:r>
            <a:endParaRPr b="0" lang="en-US" sz="700" spc="-1" strike="noStrike">
              <a:solidFill>
                <a:srgbClr val="000000"/>
              </a:solidFill>
              <a:latin typeface="Arial"/>
            </a:endParaRPr>
          </a:p>
        </p:txBody>
      </p:sp>
      <p:sp>
        <p:nvSpPr>
          <p:cNvPr id="629" name="Shape 190"/>
          <p:cNvSpPr/>
          <p:nvPr/>
        </p:nvSpPr>
        <p:spPr>
          <a:xfrm>
            <a:off x="4710240" y="4301280"/>
            <a:ext cx="3355560" cy="5400"/>
          </a:xfrm>
          <a:prstGeom prst="rect">
            <a:avLst/>
          </a:prstGeom>
          <a:solidFill>
            <a:srgbClr val="000000">
              <a:alpha val="50000"/>
            </a:srgbClr>
          </a:solidFill>
          <a:ln w="0">
            <a:noFill/>
          </a:ln>
        </p:spPr>
        <p:style>
          <a:lnRef idx="0"/>
          <a:fillRef idx="0"/>
          <a:effectRef idx="0"/>
          <a:fontRef idx="minor"/>
        </p:style>
        <p:txBody>
          <a:bodyPr lIns="90000" rIns="90000" tIns="-38520" bIns="-38520" anchor="t">
            <a:noAutofit/>
          </a:bodyPr>
          <a:p>
            <a:pPr>
              <a:lnSpc>
                <a:spcPct val="100000"/>
              </a:lnSpc>
            </a:pPr>
            <a:endParaRPr b="0" lang="en-US" sz="1800" spc="-1" strike="noStrike">
              <a:solidFill>
                <a:srgbClr val="ffffff"/>
              </a:solidFill>
              <a:latin typeface="Arial"/>
            </a:endParaRPr>
          </a:p>
        </p:txBody>
      </p:sp>
      <p:sp>
        <p:nvSpPr>
          <p:cNvPr id="630" name="Text 410"/>
          <p:cNvSpPr/>
          <p:nvPr/>
        </p:nvSpPr>
        <p:spPr>
          <a:xfrm>
            <a:off x="4710240" y="4402440"/>
            <a:ext cx="3355560" cy="366480"/>
          </a:xfrm>
          <a:prstGeom prst="rect">
            <a:avLst/>
          </a:prstGeom>
          <a:noFill/>
          <a:ln w="0">
            <a:noFill/>
          </a:ln>
        </p:spPr>
        <p:style>
          <a:lnRef idx="0"/>
          <a:fillRef idx="0"/>
          <a:effectRef idx="0"/>
          <a:fontRef idx="minor"/>
        </p:style>
        <p:txBody>
          <a:bodyPr lIns="0" rIns="0" tIns="0" bIns="0" anchor="t">
            <a:noAutofit/>
          </a:bodyPr>
          <a:p>
            <a:pPr>
              <a:lnSpc>
                <a:spcPts val="950"/>
              </a:lnSpc>
              <a:tabLst>
                <a:tab algn="l" pos="0"/>
              </a:tabLst>
            </a:pPr>
            <a:r>
              <a:rPr b="1" lang="en-US" sz="700" spc="-1" strike="noStrike">
                <a:solidFill>
                  <a:srgbClr val="000000"/>
                </a:solidFill>
                <a:latin typeface="DM Sans"/>
                <a:ea typeface="DM Sans"/>
              </a:rPr>
              <a:t>Thank you for your attention.</a:t>
            </a:r>
            <a:r>
              <a:rPr b="0" lang="en-US" sz="700" spc="-1" strike="noStrike">
                <a:solidFill>
                  <a:srgbClr val="000000"/>
                </a:solidFill>
                <a:latin typeface="DM Sans"/>
                <a:ea typeface="DM Sans"/>
              </a:rPr>
              <a:t> This platform demonstrates that enterprise AI — when architected with rigor — delivers measurable, scalable, and defensible business value.</a:t>
            </a:r>
            <a:endParaRPr b="0" lang="en-US" sz="700" spc="-1" strike="noStrike">
              <a:solidFill>
                <a:srgbClr val="000000"/>
              </a:solidFill>
              <a:latin typeface="Arial"/>
            </a:endParaRPr>
          </a:p>
        </p:txBody>
      </p:sp>
      <p:pic>
        <p:nvPicPr>
          <p:cNvPr id="631" name="" descr=""/>
          <p:cNvPicPr/>
          <p:nvPr/>
        </p:nvPicPr>
        <p:blipFill>
          <a:blip r:embed="rId11"/>
          <a:stretch/>
        </p:blipFill>
        <p:spPr>
          <a:xfrm>
            <a:off x="8001720" y="4860000"/>
            <a:ext cx="1142280" cy="28332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332</TotalTime>
  <Application>LibreOffice/24.2.7.2$Linux_X86_64 LibreOffice_project/420$Build-2</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2026-05-11T03:54:21Z</dcterms:created>
  <dc:creator/>
  <dc:description/>
  <dc:language>en-US</dc:language>
  <cp:lastModifiedBy/>
  <dcterms:modified xsi:type="dcterms:W3CDTF">2026-05-11T10:32:44Z</dcterms:modified>
  <cp:revision>6</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10</vt:i4>
  </property>
  <property fmtid="{D5CDD505-2E9C-101B-9397-08002B2CF9AE}" pid="3" name="PresentationFormat">
    <vt:lpwstr>On-screen Show (16:9)</vt:lpwstr>
  </property>
  <property fmtid="{D5CDD505-2E9C-101B-9397-08002B2CF9AE}" pid="4" name="Slides">
    <vt:i4>10</vt:i4>
  </property>
</Properties>
</file>